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6mkMim3rCIt20oalolINMXlZH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ArialBlack-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4d678689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44d6786898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47e9bb10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47e9bb10b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7e9bb10b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47e9bb10bc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4d6786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44d678689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4d678689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44d6786898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
          <p:cNvSpPr txBox="1"/>
          <p:nvPr/>
        </p:nvSpPr>
        <p:spPr>
          <a:xfrm>
            <a:off x="2514600" y="1425389"/>
            <a:ext cx="73959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1F3864"/>
                </a:solidFill>
                <a:latin typeface="Calibri"/>
                <a:ea typeface="Calibri"/>
                <a:cs typeface="Calibri"/>
                <a:sym typeface="Calibri"/>
              </a:rPr>
              <a:t>COLUMBIA FOUNDATION SR. SEC. SCHOOL</a:t>
            </a:r>
            <a:endParaRPr/>
          </a:p>
          <a:p>
            <a:pPr indent="0" lvl="0" marL="0" marR="0" rtl="0" algn="l">
              <a:spcBef>
                <a:spcPts val="0"/>
              </a:spcBef>
              <a:spcAft>
                <a:spcPts val="0"/>
              </a:spcAft>
              <a:buNone/>
            </a:pPr>
            <a:r>
              <a:rPr b="1" lang="en-US" sz="3200">
                <a:solidFill>
                  <a:srgbClr val="1F3864"/>
                </a:solidFill>
                <a:latin typeface="Calibri"/>
                <a:ea typeface="Calibri"/>
                <a:cs typeface="Calibri"/>
                <a:sym typeface="Calibri"/>
              </a:rPr>
              <a:t>                 D- BLOCK, VIKASPURI</a:t>
            </a:r>
            <a:endParaRPr/>
          </a:p>
          <a:p>
            <a:pPr indent="0" lvl="0" marL="0" marR="0" rtl="0" algn="l">
              <a:spcBef>
                <a:spcPts val="0"/>
              </a:spcBef>
              <a:spcAft>
                <a:spcPts val="0"/>
              </a:spcAft>
              <a:buNone/>
            </a:pPr>
            <a:r>
              <a:t/>
            </a:r>
            <a:endParaRPr b="1" sz="3200">
              <a:solidFill>
                <a:srgbClr val="1F3864"/>
              </a:solidFill>
              <a:latin typeface="Calibri"/>
              <a:ea typeface="Calibri"/>
              <a:cs typeface="Calibri"/>
              <a:sym typeface="Calibri"/>
            </a:endParaRPr>
          </a:p>
          <a:p>
            <a:pPr indent="0" lvl="0" marL="0" marR="0" rtl="0" algn="l">
              <a:spcBef>
                <a:spcPts val="0"/>
              </a:spcBef>
              <a:spcAft>
                <a:spcPts val="0"/>
              </a:spcAft>
              <a:buNone/>
            </a:pPr>
            <a:r>
              <a:rPr b="1" lang="en-US" sz="2800">
                <a:solidFill>
                  <a:srgbClr val="2E75B5"/>
                </a:solidFill>
                <a:latin typeface="Calibri"/>
                <a:ea typeface="Calibri"/>
                <a:cs typeface="Calibri"/>
                <a:sym typeface="Calibri"/>
              </a:rPr>
              <a:t>                                 CLASS – 2</a:t>
            </a:r>
            <a:endParaRPr/>
          </a:p>
          <a:p>
            <a:pPr indent="0" lvl="0" marL="0" marR="0" rtl="0" algn="l">
              <a:spcBef>
                <a:spcPts val="0"/>
              </a:spcBef>
              <a:spcAft>
                <a:spcPts val="0"/>
              </a:spcAft>
              <a:buNone/>
            </a:pPr>
            <a:r>
              <a:rPr b="1" lang="en-US" sz="3200">
                <a:solidFill>
                  <a:srgbClr val="1F3864"/>
                </a:solidFill>
                <a:latin typeface="Calibri"/>
                <a:ea typeface="Calibri"/>
                <a:cs typeface="Calibri"/>
                <a:sym typeface="Calibri"/>
              </a:rPr>
              <a:t>                   </a:t>
            </a:r>
            <a:r>
              <a:rPr b="1" lang="en-US" sz="2800">
                <a:solidFill>
                  <a:srgbClr val="C00000"/>
                </a:solidFill>
                <a:latin typeface="Calibri"/>
                <a:ea typeface="Calibri"/>
                <a:cs typeface="Calibri"/>
                <a:sym typeface="Calibri"/>
              </a:rPr>
              <a:t>HOLIDAY HOMEWORK</a:t>
            </a:r>
            <a:endParaRPr/>
          </a:p>
          <a:p>
            <a:pPr indent="0" lvl="0" marL="0" marR="0" rtl="0" algn="l">
              <a:spcBef>
                <a:spcPts val="0"/>
              </a:spcBef>
              <a:spcAft>
                <a:spcPts val="0"/>
              </a:spcAft>
              <a:buNone/>
            </a:pPr>
            <a:r>
              <a:rPr b="1" lang="en-US" sz="2800">
                <a:solidFill>
                  <a:srgbClr val="C00000"/>
                </a:solidFill>
                <a:latin typeface="Calibri"/>
                <a:ea typeface="Calibri"/>
                <a:cs typeface="Calibri"/>
                <a:sym typeface="Calibri"/>
              </a:rPr>
              <a:t>                             ( 2023 – 2024 )</a:t>
            </a:r>
            <a:endParaRPr/>
          </a:p>
          <a:p>
            <a:pPr indent="0" lvl="0" marL="0" marR="0" rtl="0" algn="l">
              <a:spcBef>
                <a:spcPts val="0"/>
              </a:spcBef>
              <a:spcAft>
                <a:spcPts val="0"/>
              </a:spcAft>
              <a:buNone/>
            </a:pPr>
            <a:r>
              <a:t/>
            </a:r>
            <a:endParaRPr b="1" sz="3200">
              <a:solidFill>
                <a:srgbClr val="1F3864"/>
              </a:solidFill>
              <a:latin typeface="Calibri"/>
              <a:ea typeface="Calibri"/>
              <a:cs typeface="Calibri"/>
              <a:sym typeface="Calibri"/>
            </a:endParaRPr>
          </a:p>
          <a:p>
            <a:pPr indent="0" lvl="0" marL="0" marR="0" rtl="0" algn="l">
              <a:spcBef>
                <a:spcPts val="0"/>
              </a:spcBef>
              <a:spcAft>
                <a:spcPts val="0"/>
              </a:spcAft>
              <a:buNone/>
            </a:pPr>
            <a:r>
              <a:t/>
            </a:r>
            <a:endParaRPr b="1" sz="3200">
              <a:solidFill>
                <a:srgbClr val="1F3864"/>
              </a:solidFill>
              <a:latin typeface="Calibri"/>
              <a:ea typeface="Calibri"/>
              <a:cs typeface="Calibri"/>
              <a:sym typeface="Calibri"/>
            </a:endParaRPr>
          </a:p>
          <a:p>
            <a:pPr indent="0" lvl="0" marL="0" marR="0" rtl="0" algn="l">
              <a:spcBef>
                <a:spcPts val="0"/>
              </a:spcBef>
              <a:spcAft>
                <a:spcPts val="0"/>
              </a:spcAft>
              <a:buNone/>
            </a:pPr>
            <a:r>
              <a:rPr b="1" lang="en-US" sz="3200">
                <a:solidFill>
                  <a:srgbClr val="1F3864"/>
                </a:solidFill>
                <a:latin typeface="Calibri"/>
                <a:ea typeface="Calibri"/>
                <a:cs typeface="Calibri"/>
                <a:sym typeface="Calibri"/>
              </a:rPr>
              <a:t> </a:t>
            </a:r>
            <a:endParaRPr b="1" sz="3200">
              <a:solidFill>
                <a:srgbClr val="1F386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50" name="Google Shape;150;p10"/>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51" name="Google Shape;151;p10"/>
          <p:cNvSpPr txBox="1"/>
          <p:nvPr/>
        </p:nvSpPr>
        <p:spPr>
          <a:xfrm>
            <a:off x="3713019" y="554183"/>
            <a:ext cx="42533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C00000"/>
                </a:solidFill>
                <a:latin typeface="Algerian"/>
                <a:ea typeface="Algerian"/>
                <a:cs typeface="Algerian"/>
                <a:sym typeface="Algerian"/>
              </a:rPr>
              <a:t>           HINDI</a:t>
            </a:r>
            <a:endParaRPr b="1" i="1" sz="3600">
              <a:solidFill>
                <a:srgbClr val="C00000"/>
              </a:solidFill>
              <a:latin typeface="Algerian"/>
              <a:ea typeface="Algerian"/>
              <a:cs typeface="Algerian"/>
              <a:sym typeface="Algerian"/>
            </a:endParaRPr>
          </a:p>
        </p:txBody>
      </p:sp>
      <p:sp>
        <p:nvSpPr>
          <p:cNvPr id="152" name="Google Shape;152;p10"/>
          <p:cNvSpPr txBox="1"/>
          <p:nvPr/>
        </p:nvSpPr>
        <p:spPr>
          <a:xfrm>
            <a:off x="2867891" y="1477604"/>
            <a:ext cx="6324600" cy="6465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t/>
            </a:r>
            <a:endParaRPr b="1" sz="3600">
              <a:solidFill>
                <a:schemeClr val="dk1"/>
              </a:solidFill>
              <a:latin typeface="Aharoni"/>
              <a:ea typeface="Aharoni"/>
              <a:cs typeface="Aharoni"/>
              <a:sym typeface="Aharoni"/>
            </a:endParaRPr>
          </a:p>
        </p:txBody>
      </p:sp>
      <p:sp>
        <p:nvSpPr>
          <p:cNvPr id="153" name="Google Shape;153;p10"/>
          <p:cNvSpPr txBox="1"/>
          <p:nvPr/>
        </p:nvSpPr>
        <p:spPr>
          <a:xfrm>
            <a:off x="2541725" y="1200525"/>
            <a:ext cx="81138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t>1. वायु प्रदूषण किन किन कारणों से होता है? इस से होने वाली बीमारियों के नाम लिखिए। इस से बचने के उपायों को अपने शब्दों में लिखिए।</a:t>
            </a:r>
            <a:endParaRPr b="1" sz="2200"/>
          </a:p>
          <a:p>
            <a:pPr indent="0" lvl="0" marL="0" rtl="0" algn="l">
              <a:spcBef>
                <a:spcPts val="0"/>
              </a:spcBef>
              <a:spcAft>
                <a:spcPts val="0"/>
              </a:spcAft>
              <a:buNone/>
            </a:pPr>
            <a:r>
              <a:t/>
            </a:r>
            <a:endParaRPr b="1" sz="2200"/>
          </a:p>
          <a:p>
            <a:pPr indent="0" lvl="0" marL="0" rtl="0" algn="l">
              <a:spcBef>
                <a:spcPts val="0"/>
              </a:spcBef>
              <a:spcAft>
                <a:spcPts val="0"/>
              </a:spcAft>
              <a:buNone/>
            </a:pPr>
            <a:r>
              <a:rPr b="1" lang="en-US" sz="2200"/>
              <a:t>2. गौरैया के लिए प्रदूषित वातावरण और ऊंची इमारतें मुसीबत बन चुकी हैं  ------ इस विषय पर एक कविता लिखिए जिस से लोगों को मूल्यवान संदेश मिले कि पक्षी और अन्य जीवजंतु भी इस प्रकृति का हिस्सा हैं और उन्हें भी जीवित तथा सुरक्षित रहने का अधिकार है।</a:t>
            </a:r>
            <a:endParaRPr b="1" sz="2200"/>
          </a:p>
        </p:txBody>
      </p:sp>
      <p:pic>
        <p:nvPicPr>
          <p:cNvPr id="154" name="Google Shape;154;p10"/>
          <p:cNvPicPr preferRelativeResize="0"/>
          <p:nvPr/>
        </p:nvPicPr>
        <p:blipFill>
          <a:blip r:embed="rId4">
            <a:alphaModFix/>
          </a:blip>
          <a:stretch>
            <a:fillRect/>
          </a:stretch>
        </p:blipFill>
        <p:spPr>
          <a:xfrm>
            <a:off x="4026175" y="4094325"/>
            <a:ext cx="4139649" cy="1658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0" name="Google Shape;160;p11"/>
          <p:cNvPicPr preferRelativeResize="0"/>
          <p:nvPr>
            <p:ph idx="1" type="body"/>
          </p:nvPr>
        </p:nvPicPr>
        <p:blipFill rotWithShape="1">
          <a:blip r:embed="rId3">
            <a:alphaModFix/>
          </a:blip>
          <a:srcRect b="0" l="0" r="0" t="0"/>
          <a:stretch/>
        </p:blipFill>
        <p:spPr>
          <a:xfrm>
            <a:off x="0" y="0"/>
            <a:ext cx="12192000" cy="6857999"/>
          </a:xfrm>
          <a:prstGeom prst="rect">
            <a:avLst/>
          </a:prstGeom>
          <a:noFill/>
          <a:ln>
            <a:noFill/>
          </a:ln>
        </p:spPr>
      </p:pic>
      <p:sp>
        <p:nvSpPr>
          <p:cNvPr id="161" name="Google Shape;161;p11"/>
          <p:cNvSpPr txBox="1"/>
          <p:nvPr/>
        </p:nvSpPr>
        <p:spPr>
          <a:xfrm>
            <a:off x="5029200" y="540327"/>
            <a:ext cx="399010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C00000"/>
                </a:solidFill>
                <a:latin typeface="Algerian"/>
                <a:ea typeface="Algerian"/>
                <a:cs typeface="Algerian"/>
                <a:sym typeface="Algerian"/>
              </a:rPr>
              <a:t>maths</a:t>
            </a:r>
            <a:endParaRPr sz="4000">
              <a:solidFill>
                <a:srgbClr val="C00000"/>
              </a:solidFill>
              <a:latin typeface="Algerian"/>
              <a:ea typeface="Algerian"/>
              <a:cs typeface="Algerian"/>
              <a:sym typeface="Algerian"/>
            </a:endParaRPr>
          </a:p>
        </p:txBody>
      </p:sp>
      <p:sp>
        <p:nvSpPr>
          <p:cNvPr id="162" name="Google Shape;162;p11"/>
          <p:cNvSpPr txBox="1"/>
          <p:nvPr/>
        </p:nvSpPr>
        <p:spPr>
          <a:xfrm>
            <a:off x="2703800" y="1690702"/>
            <a:ext cx="6488700" cy="2170200"/>
          </a:xfrm>
          <a:prstGeom prst="rect">
            <a:avLst/>
          </a:prstGeom>
          <a:noFill/>
          <a:ln>
            <a:noFill/>
          </a:ln>
        </p:spPr>
        <p:txBody>
          <a:bodyPr anchorCtr="0" anchor="t" bIns="45700" lIns="91425" spcFirstLastPara="1" rIns="91425" wrap="square" tIns="45700">
            <a:spAutoFit/>
          </a:bodyPr>
          <a:lstStyle/>
          <a:p>
            <a:pPr indent="-400050" lvl="0" marL="457200" marR="0" rtl="0" algn="l">
              <a:spcBef>
                <a:spcPts val="0"/>
              </a:spcBef>
              <a:spcAft>
                <a:spcPts val="0"/>
              </a:spcAft>
              <a:buClr>
                <a:schemeClr val="dk1"/>
              </a:buClr>
              <a:buSzPts val="2700"/>
              <a:buFont typeface="Aharoni"/>
              <a:buChar char="●"/>
            </a:pPr>
            <a:r>
              <a:rPr b="1" lang="en-US" sz="2700">
                <a:solidFill>
                  <a:schemeClr val="dk1"/>
                </a:solidFill>
                <a:latin typeface="Aharoni"/>
                <a:ea typeface="Aharoni"/>
                <a:cs typeface="Aharoni"/>
                <a:sym typeface="Aharoni"/>
              </a:rPr>
              <a:t>Join the numbers by skip counting of 2 and find out on which part of the body along with its friends are dancing , feasting and making you sick.</a:t>
            </a:r>
            <a:endParaRPr b="1" sz="2700">
              <a:solidFill>
                <a:schemeClr val="dk1"/>
              </a:solidFill>
              <a:latin typeface="Aharoni"/>
              <a:ea typeface="Aharoni"/>
              <a:cs typeface="Aharoni"/>
              <a:sym typeface="Aharoni"/>
            </a:endParaRPr>
          </a:p>
          <a:p>
            <a:pPr indent="0" lvl="0" marL="457200" rtl="0" algn="l">
              <a:spcBef>
                <a:spcPts val="0"/>
              </a:spcBef>
              <a:spcAft>
                <a:spcPts val="0"/>
              </a:spcAft>
              <a:buNone/>
            </a:pPr>
            <a:r>
              <a:t/>
            </a:r>
            <a:endParaRPr b="1" sz="2700">
              <a:solidFill>
                <a:schemeClr val="dk1"/>
              </a:solidFill>
              <a:latin typeface="Aharoni"/>
              <a:ea typeface="Aharoni"/>
              <a:cs typeface="Aharoni"/>
              <a:sym typeface="Aharoni"/>
            </a:endParaRPr>
          </a:p>
        </p:txBody>
      </p:sp>
      <p:pic>
        <p:nvPicPr>
          <p:cNvPr id="163" name="Google Shape;163;p11"/>
          <p:cNvPicPr preferRelativeResize="0"/>
          <p:nvPr/>
        </p:nvPicPr>
        <p:blipFill>
          <a:blip r:embed="rId4">
            <a:alphaModFix/>
          </a:blip>
          <a:stretch>
            <a:fillRect/>
          </a:stretch>
        </p:blipFill>
        <p:spPr>
          <a:xfrm>
            <a:off x="3466250" y="3560100"/>
            <a:ext cx="5436725" cy="2759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44d6786898_0_1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9" name="Google Shape;169;g244d6786898_0_164"/>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70" name="Google Shape;170;g244d6786898_0_164"/>
          <p:cNvSpPr txBox="1"/>
          <p:nvPr/>
        </p:nvSpPr>
        <p:spPr>
          <a:xfrm>
            <a:off x="5029200" y="540327"/>
            <a:ext cx="3990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C00000"/>
                </a:solidFill>
                <a:latin typeface="Algerian"/>
                <a:ea typeface="Algerian"/>
                <a:cs typeface="Algerian"/>
                <a:sym typeface="Algerian"/>
              </a:rPr>
              <a:t>maths</a:t>
            </a:r>
            <a:endParaRPr sz="4000">
              <a:solidFill>
                <a:srgbClr val="C00000"/>
              </a:solidFill>
              <a:latin typeface="Algerian"/>
              <a:ea typeface="Algerian"/>
              <a:cs typeface="Algerian"/>
              <a:sym typeface="Algerian"/>
            </a:endParaRPr>
          </a:p>
        </p:txBody>
      </p:sp>
      <p:sp>
        <p:nvSpPr>
          <p:cNvPr id="171" name="Google Shape;171;g244d6786898_0_164"/>
          <p:cNvSpPr txBox="1"/>
          <p:nvPr/>
        </p:nvSpPr>
        <p:spPr>
          <a:xfrm>
            <a:off x="2703800" y="1690702"/>
            <a:ext cx="6488700" cy="4308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None/>
            </a:pPr>
            <a:r>
              <a:t/>
            </a:r>
            <a:endParaRPr b="1" sz="2200">
              <a:solidFill>
                <a:schemeClr val="dk1"/>
              </a:solidFill>
              <a:latin typeface="Aharoni"/>
              <a:ea typeface="Aharoni"/>
              <a:cs typeface="Aharoni"/>
              <a:sym typeface="Aharoni"/>
            </a:endParaRPr>
          </a:p>
        </p:txBody>
      </p:sp>
      <p:sp>
        <p:nvSpPr>
          <p:cNvPr id="172" name="Google Shape;172;g244d6786898_0_164"/>
          <p:cNvSpPr txBox="1"/>
          <p:nvPr/>
        </p:nvSpPr>
        <p:spPr>
          <a:xfrm>
            <a:off x="1672425" y="1537175"/>
            <a:ext cx="9479700" cy="2432100"/>
          </a:xfrm>
          <a:prstGeom prst="rect">
            <a:avLst/>
          </a:prstGeom>
          <a:noFill/>
          <a:ln>
            <a:noFill/>
          </a:ln>
        </p:spPr>
        <p:txBody>
          <a:bodyPr anchorCtr="0" anchor="t" bIns="91425" lIns="91425" spcFirstLastPara="1" rIns="91425" wrap="square" tIns="91425">
            <a:spAutoFit/>
          </a:bodyPr>
          <a:lstStyle/>
          <a:p>
            <a:pPr indent="-444500" lvl="0" marL="457200" rtl="0" algn="l">
              <a:spcBef>
                <a:spcPts val="0"/>
              </a:spcBef>
              <a:spcAft>
                <a:spcPts val="0"/>
              </a:spcAft>
              <a:buClr>
                <a:schemeClr val="dk1"/>
              </a:buClr>
              <a:buSzPts val="3400"/>
              <a:buFont typeface="Aharoni"/>
              <a:buChar char="❖"/>
            </a:pPr>
            <a:r>
              <a:rPr b="1" lang="en-US" sz="2800">
                <a:solidFill>
                  <a:schemeClr val="dk1"/>
                </a:solidFill>
                <a:latin typeface="Aharoni"/>
                <a:ea typeface="Aharoni"/>
                <a:cs typeface="Aharoni"/>
                <a:sym typeface="Aharoni"/>
              </a:rPr>
              <a:t>Identify 5 objects that causes pollution and cannot be recycled . Write their shape and also write few lines to dispose them .</a:t>
            </a:r>
            <a:endParaRPr b="1" sz="2800">
              <a:solidFill>
                <a:schemeClr val="dk1"/>
              </a:solidFill>
              <a:latin typeface="Aharoni"/>
              <a:ea typeface="Aharoni"/>
              <a:cs typeface="Aharoni"/>
              <a:sym typeface="Aharoni"/>
            </a:endParaRPr>
          </a:p>
          <a:p>
            <a:pPr indent="-406400" lvl="0" marL="457200" rtl="0" algn="l">
              <a:spcBef>
                <a:spcPts val="0"/>
              </a:spcBef>
              <a:spcAft>
                <a:spcPts val="0"/>
              </a:spcAft>
              <a:buClr>
                <a:schemeClr val="dk1"/>
              </a:buClr>
              <a:buSzPts val="2800"/>
              <a:buFont typeface="Aharoni"/>
              <a:buChar char="❖"/>
            </a:pPr>
            <a:r>
              <a:rPr b="1" lang="en-US" sz="2800">
                <a:solidFill>
                  <a:schemeClr val="dk1"/>
                </a:solidFill>
                <a:latin typeface="Aharoni"/>
                <a:ea typeface="Aharoni"/>
                <a:cs typeface="Aharoni"/>
                <a:sym typeface="Aharoni"/>
              </a:rPr>
              <a:t>Ex; Plastic Bottle –SHAPE(Cylinder)---DISPOSE(Can be used as flower pot)</a:t>
            </a:r>
            <a:endParaRPr b="1" sz="2800">
              <a:solidFill>
                <a:schemeClr val="dk1"/>
              </a:solidFill>
              <a:latin typeface="Aharoni"/>
              <a:ea typeface="Aharoni"/>
              <a:cs typeface="Aharoni"/>
              <a:sym typeface="Aharon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8" name="Google Shape;178;p12"/>
          <p:cNvSpPr txBox="1"/>
          <p:nvPr/>
        </p:nvSpPr>
        <p:spPr>
          <a:xfrm>
            <a:off x="2147455" y="651164"/>
            <a:ext cx="826056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C00000"/>
                </a:solidFill>
                <a:latin typeface="Algerian"/>
                <a:ea typeface="Algerian"/>
                <a:cs typeface="Algerian"/>
                <a:sym typeface="Algerian"/>
              </a:rPr>
              <a:t>                             EVS</a:t>
            </a:r>
            <a:endParaRPr/>
          </a:p>
        </p:txBody>
      </p:sp>
      <p:sp>
        <p:nvSpPr>
          <p:cNvPr id="179" name="Google Shape;179;p12"/>
          <p:cNvSpPr txBox="1"/>
          <p:nvPr/>
        </p:nvSpPr>
        <p:spPr>
          <a:xfrm>
            <a:off x="2660073" y="1136073"/>
            <a:ext cx="7107300" cy="2662800"/>
          </a:xfrm>
          <a:prstGeom prst="rect">
            <a:avLst/>
          </a:prstGeom>
          <a:noFill/>
          <a:ln>
            <a:noFill/>
          </a:ln>
        </p:spPr>
        <p:txBody>
          <a:bodyPr anchorCtr="0" anchor="t" bIns="45700" lIns="91425" spcFirstLastPara="1" rIns="91425" wrap="square" tIns="45700">
            <a:spAutoFit/>
          </a:bodyPr>
          <a:lstStyle/>
          <a:p>
            <a:pPr indent="-349250" lvl="0" marL="457200" marR="0" rtl="0" algn="l">
              <a:spcBef>
                <a:spcPts val="0"/>
              </a:spcBef>
              <a:spcAft>
                <a:spcPts val="0"/>
              </a:spcAft>
              <a:buClr>
                <a:schemeClr val="dk1"/>
              </a:buClr>
              <a:buSzPts val="1900"/>
              <a:buFont typeface="Aharoni"/>
              <a:buAutoNum type="arabicPeriod"/>
            </a:pPr>
            <a:r>
              <a:rPr lang="en-US" sz="1900">
                <a:solidFill>
                  <a:schemeClr val="dk1"/>
                </a:solidFill>
                <a:latin typeface="Aharoni"/>
                <a:ea typeface="Aharoni"/>
                <a:cs typeface="Aharoni"/>
                <a:sym typeface="Aharoni"/>
              </a:rPr>
              <a:t>Collect information about 5 National Parks in India that preserves animals and provide them comfortable habitat.</a:t>
            </a:r>
            <a:endParaRPr sz="1900">
              <a:solidFill>
                <a:schemeClr val="dk1"/>
              </a:solidFill>
              <a:latin typeface="Aharoni"/>
              <a:ea typeface="Aharoni"/>
              <a:cs typeface="Aharoni"/>
              <a:sym typeface="Aharoni"/>
            </a:endParaRPr>
          </a:p>
          <a:p>
            <a:pPr indent="-349250" lvl="0" marL="457200" marR="0" rtl="0" algn="l">
              <a:spcBef>
                <a:spcPts val="0"/>
              </a:spcBef>
              <a:spcAft>
                <a:spcPts val="0"/>
              </a:spcAft>
              <a:buClr>
                <a:schemeClr val="dk1"/>
              </a:buClr>
              <a:buSzPts val="1900"/>
              <a:buFont typeface="Aharoni"/>
              <a:buAutoNum type="arabicPeriod"/>
            </a:pPr>
            <a:r>
              <a:rPr lang="en-US" sz="1900">
                <a:solidFill>
                  <a:schemeClr val="dk1"/>
                </a:solidFill>
                <a:latin typeface="Aharoni"/>
                <a:ea typeface="Aharoni"/>
                <a:cs typeface="Aharoni"/>
                <a:sym typeface="Aharoni"/>
              </a:rPr>
              <a:t>Paste pictures of National Sancturies.</a:t>
            </a:r>
            <a:endParaRPr sz="1900">
              <a:solidFill>
                <a:schemeClr val="dk1"/>
              </a:solidFill>
              <a:latin typeface="Aharoni"/>
              <a:ea typeface="Aharoni"/>
              <a:cs typeface="Aharoni"/>
              <a:sym typeface="Aharoni"/>
            </a:endParaRPr>
          </a:p>
          <a:p>
            <a:pPr indent="-349250" lvl="0" marL="457200" marR="0" rtl="0" algn="l">
              <a:spcBef>
                <a:spcPts val="0"/>
              </a:spcBef>
              <a:spcAft>
                <a:spcPts val="0"/>
              </a:spcAft>
              <a:buClr>
                <a:schemeClr val="dk1"/>
              </a:buClr>
              <a:buSzPts val="1900"/>
              <a:buFont typeface="Aharoni"/>
              <a:buAutoNum type="arabicPeriod"/>
            </a:pPr>
            <a:r>
              <a:rPr lang="en-US" sz="1900">
                <a:solidFill>
                  <a:schemeClr val="dk1"/>
                </a:solidFill>
                <a:latin typeface="Aharoni"/>
                <a:ea typeface="Aharoni"/>
                <a:cs typeface="Aharoni"/>
                <a:sym typeface="Aharoni"/>
              </a:rPr>
              <a:t>Gather </a:t>
            </a:r>
            <a:r>
              <a:rPr lang="en-US" sz="1900">
                <a:solidFill>
                  <a:schemeClr val="dk1"/>
                </a:solidFill>
                <a:latin typeface="Aharoni"/>
                <a:ea typeface="Aharoni"/>
                <a:cs typeface="Aharoni"/>
                <a:sym typeface="Aharoni"/>
              </a:rPr>
              <a:t>information about the following..</a:t>
            </a:r>
            <a:endParaRPr sz="1900">
              <a:solidFill>
                <a:schemeClr val="dk1"/>
              </a:solidFill>
              <a:latin typeface="Aharoni"/>
              <a:ea typeface="Aharoni"/>
              <a:cs typeface="Aharoni"/>
              <a:sym typeface="Aharoni"/>
            </a:endParaRPr>
          </a:p>
          <a:p>
            <a:pPr indent="-349250" lvl="0" marL="457200" marR="0" rtl="0" algn="l">
              <a:spcBef>
                <a:spcPts val="0"/>
              </a:spcBef>
              <a:spcAft>
                <a:spcPts val="0"/>
              </a:spcAft>
              <a:buClr>
                <a:schemeClr val="dk1"/>
              </a:buClr>
              <a:buSzPts val="1900"/>
              <a:buFont typeface="Aharoni"/>
              <a:buAutoNum type="alphaLcParenR"/>
            </a:pPr>
            <a:r>
              <a:rPr lang="en-US" sz="1900">
                <a:solidFill>
                  <a:schemeClr val="dk1"/>
                </a:solidFill>
                <a:latin typeface="Aharoni"/>
                <a:ea typeface="Aharoni"/>
                <a:cs typeface="Aharoni"/>
                <a:sym typeface="Aharoni"/>
              </a:rPr>
              <a:t>Which animals are disappearing because of deforestation .</a:t>
            </a:r>
            <a:endParaRPr sz="1900">
              <a:solidFill>
                <a:schemeClr val="dk1"/>
              </a:solidFill>
              <a:latin typeface="Aharoni"/>
              <a:ea typeface="Aharoni"/>
              <a:cs typeface="Aharoni"/>
              <a:sym typeface="Aharoni"/>
            </a:endParaRPr>
          </a:p>
          <a:p>
            <a:pPr indent="-349250" lvl="0" marL="457200" marR="0" rtl="0" algn="l">
              <a:spcBef>
                <a:spcPts val="0"/>
              </a:spcBef>
              <a:spcAft>
                <a:spcPts val="0"/>
              </a:spcAft>
              <a:buClr>
                <a:schemeClr val="dk1"/>
              </a:buClr>
              <a:buSzPts val="1900"/>
              <a:buFont typeface="Aharoni"/>
              <a:buAutoNum type="alphaLcParenR"/>
            </a:pPr>
            <a:r>
              <a:rPr lang="en-US" sz="1900">
                <a:solidFill>
                  <a:schemeClr val="dk1"/>
                </a:solidFill>
                <a:latin typeface="Aharoni"/>
                <a:ea typeface="Aharoni"/>
                <a:cs typeface="Aharoni"/>
                <a:sym typeface="Aharoni"/>
              </a:rPr>
              <a:t>Animals are in danger because of climate change.</a:t>
            </a:r>
            <a:endParaRPr sz="1900">
              <a:solidFill>
                <a:schemeClr val="dk1"/>
              </a:solidFill>
              <a:latin typeface="Aharoni"/>
              <a:ea typeface="Aharoni"/>
              <a:cs typeface="Aharoni"/>
              <a:sym typeface="Aharoni"/>
            </a:endParaRPr>
          </a:p>
          <a:p>
            <a:pPr indent="-349250" lvl="0" marL="457200" marR="0" rtl="0" algn="l">
              <a:spcBef>
                <a:spcPts val="0"/>
              </a:spcBef>
              <a:spcAft>
                <a:spcPts val="0"/>
              </a:spcAft>
              <a:buClr>
                <a:schemeClr val="dk1"/>
              </a:buClr>
              <a:buSzPts val="1900"/>
              <a:buFont typeface="Aharoni"/>
              <a:buAutoNum type="alphaLcParenR"/>
            </a:pPr>
            <a:r>
              <a:rPr lang="en-US" sz="1900">
                <a:solidFill>
                  <a:schemeClr val="dk1"/>
                </a:solidFill>
                <a:latin typeface="Aharoni"/>
                <a:ea typeface="Aharoni"/>
                <a:cs typeface="Aharoni"/>
                <a:sym typeface="Aharoni"/>
              </a:rPr>
              <a:t>Animals that are in danger because humans take their homes.</a:t>
            </a:r>
            <a:endParaRPr sz="1900">
              <a:solidFill>
                <a:schemeClr val="dk1"/>
              </a:solidFill>
              <a:latin typeface="Aharoni"/>
              <a:ea typeface="Aharoni"/>
              <a:cs typeface="Aharoni"/>
              <a:sym typeface="Aharoni"/>
            </a:endParaRPr>
          </a:p>
          <a:p>
            <a:pPr indent="0" lvl="0" marL="0" marR="0" rtl="0" algn="l">
              <a:spcBef>
                <a:spcPts val="0"/>
              </a:spcBef>
              <a:spcAft>
                <a:spcPts val="0"/>
              </a:spcAft>
              <a:buNone/>
            </a:pPr>
            <a:r>
              <a:rPr lang="en-US" sz="1900">
                <a:solidFill>
                  <a:schemeClr val="dk1"/>
                </a:solidFill>
                <a:latin typeface="Aharoni"/>
                <a:ea typeface="Aharoni"/>
                <a:cs typeface="Aharoni"/>
                <a:sym typeface="Aharoni"/>
              </a:rPr>
              <a:t>4.  Make  different coloured dustbins. </a:t>
            </a:r>
            <a:endParaRPr sz="1900">
              <a:solidFill>
                <a:schemeClr val="dk1"/>
              </a:solidFill>
              <a:latin typeface="Aharoni"/>
              <a:ea typeface="Aharoni"/>
              <a:cs typeface="Aharoni"/>
              <a:sym typeface="Aharoni"/>
            </a:endParaRPr>
          </a:p>
          <a:p>
            <a:pPr indent="0" lvl="0" marL="0" marR="0" rtl="0" algn="l">
              <a:spcBef>
                <a:spcPts val="0"/>
              </a:spcBef>
              <a:spcAft>
                <a:spcPts val="0"/>
              </a:spcAft>
              <a:buNone/>
            </a:pPr>
            <a:r>
              <a:t/>
            </a:r>
            <a:endParaRPr sz="1500">
              <a:solidFill>
                <a:schemeClr val="dk1"/>
              </a:solidFill>
              <a:latin typeface="Aharoni"/>
              <a:ea typeface="Aharoni"/>
              <a:cs typeface="Aharoni"/>
              <a:sym typeface="Aharoni"/>
            </a:endParaRPr>
          </a:p>
        </p:txBody>
      </p:sp>
      <p:pic>
        <p:nvPicPr>
          <p:cNvPr id="180" name="Google Shape;180;p12"/>
          <p:cNvPicPr preferRelativeResize="0"/>
          <p:nvPr/>
        </p:nvPicPr>
        <p:blipFill>
          <a:blip r:embed="rId4">
            <a:alphaModFix/>
          </a:blip>
          <a:stretch>
            <a:fillRect/>
          </a:stretch>
        </p:blipFill>
        <p:spPr>
          <a:xfrm>
            <a:off x="9330725" y="1853650"/>
            <a:ext cx="1448874" cy="1227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86" name="Google Shape;186;p13"/>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13"/>
          <p:cNvSpPr txBox="1"/>
          <p:nvPr/>
        </p:nvSpPr>
        <p:spPr>
          <a:xfrm>
            <a:off x="3241965" y="1039091"/>
            <a:ext cx="57912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C00000"/>
                </a:solidFill>
                <a:latin typeface="Algerian"/>
                <a:ea typeface="Algerian"/>
                <a:cs typeface="Algerian"/>
                <a:sym typeface="Algerian"/>
              </a:rPr>
              <a:t>               ART</a:t>
            </a:r>
            <a:endParaRPr sz="4400">
              <a:solidFill>
                <a:srgbClr val="C00000"/>
              </a:solidFill>
              <a:latin typeface="Algerian"/>
              <a:ea typeface="Algerian"/>
              <a:cs typeface="Algerian"/>
              <a:sym typeface="Algerian"/>
            </a:endParaRPr>
          </a:p>
        </p:txBody>
      </p:sp>
      <p:sp>
        <p:nvSpPr>
          <p:cNvPr id="188" name="Google Shape;188;p13"/>
          <p:cNvSpPr txBox="1"/>
          <p:nvPr/>
        </p:nvSpPr>
        <p:spPr>
          <a:xfrm>
            <a:off x="2313709" y="2482498"/>
            <a:ext cx="8423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Black"/>
                <a:ea typeface="Arial Black"/>
                <a:cs typeface="Arial Black"/>
                <a:sym typeface="Arial Black"/>
              </a:rPr>
              <a:t>MAKE FOUR DIFFERENT ANIMAL BOOK MARKS WITH WASTE ICE CREAM STICKS.</a:t>
            </a:r>
            <a:endParaRPr/>
          </a:p>
        </p:txBody>
      </p:sp>
      <p:pic>
        <p:nvPicPr>
          <p:cNvPr id="189" name="Google Shape;189;p13"/>
          <p:cNvPicPr preferRelativeResize="0"/>
          <p:nvPr/>
        </p:nvPicPr>
        <p:blipFill>
          <a:blip r:embed="rId4">
            <a:alphaModFix/>
          </a:blip>
          <a:stretch>
            <a:fillRect/>
          </a:stretch>
        </p:blipFill>
        <p:spPr>
          <a:xfrm>
            <a:off x="3024700" y="3313500"/>
            <a:ext cx="6375025" cy="226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47e9bb10bc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5" name="Google Shape;195;g247e9bb10bc_0_6"/>
          <p:cNvSpPr txBox="1"/>
          <p:nvPr/>
        </p:nvSpPr>
        <p:spPr>
          <a:xfrm>
            <a:off x="2999509" y="2558672"/>
            <a:ext cx="6192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[0:25 pm, 25/05/2022] Mrs Kapoor: Make a sustainable city model to save electricity.[0:26 pm, 25/05/2022] Mrs Kapoor: Make a model  on extinct and endangered species .[0:27 pm, 25/05/2022] Mrs Kapoor: Make posters for the same</a:t>
            </a:r>
            <a:endParaRPr sz="1800">
              <a:solidFill>
                <a:schemeClr val="dk1"/>
              </a:solidFill>
              <a:latin typeface="Calibri"/>
              <a:ea typeface="Calibri"/>
              <a:cs typeface="Calibri"/>
              <a:sym typeface="Calibri"/>
            </a:endParaRPr>
          </a:p>
        </p:txBody>
      </p:sp>
      <p:pic>
        <p:nvPicPr>
          <p:cNvPr id="196" name="Google Shape;196;g247e9bb10bc_0_6"/>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pic>
        <p:nvPicPr>
          <p:cNvPr id="197" name="Google Shape;197;g247e9bb10bc_0_6"/>
          <p:cNvPicPr preferRelativeResize="0"/>
          <p:nvPr/>
        </p:nvPicPr>
        <p:blipFill rotWithShape="1">
          <a:blip r:embed="rId4">
            <a:alphaModFix/>
          </a:blip>
          <a:srcRect b="0" l="0" r="0" t="0"/>
          <a:stretch/>
        </p:blipFill>
        <p:spPr>
          <a:xfrm>
            <a:off x="0" y="1"/>
            <a:ext cx="12233563" cy="6996544"/>
          </a:xfrm>
          <a:prstGeom prst="rect">
            <a:avLst/>
          </a:prstGeom>
          <a:noFill/>
          <a:ln>
            <a:noFill/>
          </a:ln>
        </p:spPr>
      </p:pic>
      <p:sp>
        <p:nvSpPr>
          <p:cNvPr id="198" name="Google Shape;198;g247e9bb10bc_0_6"/>
          <p:cNvSpPr txBox="1"/>
          <p:nvPr/>
        </p:nvSpPr>
        <p:spPr>
          <a:xfrm>
            <a:off x="2999509" y="365125"/>
            <a:ext cx="5437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C00000"/>
                </a:solidFill>
                <a:latin typeface="Algerian"/>
                <a:ea typeface="Algerian"/>
                <a:cs typeface="Algerian"/>
                <a:sym typeface="Algerian"/>
              </a:rPr>
              <a:t>MODELS AND POSTERS</a:t>
            </a:r>
            <a:endParaRPr sz="4000">
              <a:solidFill>
                <a:srgbClr val="C00000"/>
              </a:solidFill>
              <a:latin typeface="Algerian"/>
              <a:ea typeface="Algerian"/>
              <a:cs typeface="Algerian"/>
              <a:sym typeface="Algerian"/>
            </a:endParaRPr>
          </a:p>
        </p:txBody>
      </p:sp>
      <p:sp>
        <p:nvSpPr>
          <p:cNvPr id="199" name="Google Shape;199;g247e9bb10bc_0_6"/>
          <p:cNvSpPr txBox="1"/>
          <p:nvPr/>
        </p:nvSpPr>
        <p:spPr>
          <a:xfrm>
            <a:off x="1648691" y="1593273"/>
            <a:ext cx="9268800" cy="618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Aharoni"/>
                <a:ea typeface="Aharoni"/>
                <a:cs typeface="Aharoni"/>
                <a:sym typeface="Aharoni"/>
              </a:rPr>
              <a:t>CLASS II A</a:t>
            </a:r>
            <a:endParaRPr b="1" sz="3600" u="sng">
              <a:solidFill>
                <a:schemeClr val="dk1"/>
              </a:solidFill>
              <a:latin typeface="Aharoni"/>
              <a:ea typeface="Aharoni"/>
              <a:cs typeface="Aharoni"/>
              <a:sym typeface="Aharoni"/>
            </a:endParaRPr>
          </a:p>
          <a:p>
            <a:pPr indent="0" lvl="0" marL="0" marR="0" rtl="0" algn="l">
              <a:spcBef>
                <a:spcPts val="0"/>
              </a:spcBef>
              <a:spcAft>
                <a:spcPts val="0"/>
              </a:spcAft>
              <a:buNone/>
            </a:pPr>
            <a:r>
              <a:rPr b="1" lang="en-US" sz="3600" u="sng">
                <a:solidFill>
                  <a:schemeClr val="dk1"/>
                </a:solidFill>
                <a:latin typeface="Aharoni"/>
                <a:ea typeface="Aharoni"/>
                <a:cs typeface="Aharoni"/>
                <a:sym typeface="Aharoni"/>
              </a:rPr>
              <a:t>Topic - Air Pollution</a:t>
            </a:r>
            <a:endParaRPr b="1" sz="3600" u="sng">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Transport /Industries creating pollution </a:t>
            </a:r>
            <a:r>
              <a:rPr b="1" i="1" lang="en-US" sz="3600">
                <a:solidFill>
                  <a:schemeClr val="dk1"/>
                </a:solidFill>
                <a:latin typeface="Aharoni"/>
                <a:ea typeface="Aharoni"/>
                <a:cs typeface="Aharoni"/>
                <a:sym typeface="Aharoni"/>
              </a:rPr>
              <a:t>(Roll no.1 - 10)</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Burning of fields (praali)creating pollution(Roll no.11-20)</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Depletion of ozone layer (Roll no.21- 30)</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Remedies for Air pollution (Roll no. 31-35)</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Suman k (Roll no .36-39)</a:t>
            </a:r>
            <a:endParaRPr b="1" i="1" sz="3600">
              <a:solidFill>
                <a:schemeClr val="dk1"/>
              </a:solidFill>
              <a:latin typeface="Aharoni"/>
              <a:ea typeface="Aharoni"/>
              <a:cs typeface="Aharoni"/>
              <a:sym typeface="Aharoni"/>
            </a:endParaRPr>
          </a:p>
          <a:p>
            <a:pPr indent="0" lvl="0" marL="0" marR="0" rtl="0" algn="l">
              <a:spcBef>
                <a:spcPts val="0"/>
              </a:spcBef>
              <a:spcAft>
                <a:spcPts val="0"/>
              </a:spcAft>
              <a:buNone/>
            </a:pPr>
            <a:r>
              <a:t/>
            </a:r>
            <a:endParaRPr b="1" i="1" sz="3600">
              <a:solidFill>
                <a:schemeClr val="dk1"/>
              </a:solidFill>
              <a:latin typeface="Aharoni"/>
              <a:ea typeface="Aharoni"/>
              <a:cs typeface="Aharoni"/>
              <a:sym typeface="Aharoni"/>
            </a:endParaRPr>
          </a:p>
          <a:p>
            <a:pPr indent="0" lvl="0" marL="0" marR="0" rtl="0" algn="l">
              <a:spcBef>
                <a:spcPts val="0"/>
              </a:spcBef>
              <a:spcAft>
                <a:spcPts val="0"/>
              </a:spcAft>
              <a:buNone/>
            </a:pPr>
            <a:r>
              <a:t/>
            </a:r>
            <a:endParaRPr b="1" i="1" sz="3600">
              <a:solidFill>
                <a:schemeClr val="dk1"/>
              </a:solidFill>
              <a:latin typeface="Aharoni"/>
              <a:ea typeface="Aharoni"/>
              <a:cs typeface="Aharoni"/>
              <a:sym typeface="Aharon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47e9bb10bc_0_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5" name="Google Shape;205;g247e9bb10bc_0_90"/>
          <p:cNvSpPr txBox="1"/>
          <p:nvPr/>
        </p:nvSpPr>
        <p:spPr>
          <a:xfrm>
            <a:off x="2999509" y="2558672"/>
            <a:ext cx="6192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[0:25 pm, 25/05/2022] Mrs Kapoor: Make a sustainable city model to save electricity.[0:26 pm, 25/05/2022] Mrs Kapoor: Make a model  on extinct and endangered species .[0:27 pm, 25/05/2022] Mrs Kapoor: Make posters for the same</a:t>
            </a:r>
            <a:endParaRPr sz="1800">
              <a:solidFill>
                <a:schemeClr val="dk1"/>
              </a:solidFill>
              <a:latin typeface="Calibri"/>
              <a:ea typeface="Calibri"/>
              <a:cs typeface="Calibri"/>
              <a:sym typeface="Calibri"/>
            </a:endParaRPr>
          </a:p>
        </p:txBody>
      </p:sp>
      <p:pic>
        <p:nvPicPr>
          <p:cNvPr id="206" name="Google Shape;206;g247e9bb10bc_0_90"/>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pic>
        <p:nvPicPr>
          <p:cNvPr id="207" name="Google Shape;207;g247e9bb10bc_0_90"/>
          <p:cNvPicPr preferRelativeResize="0"/>
          <p:nvPr/>
        </p:nvPicPr>
        <p:blipFill rotWithShape="1">
          <a:blip r:embed="rId4">
            <a:alphaModFix/>
          </a:blip>
          <a:srcRect b="0" l="0" r="0" t="0"/>
          <a:stretch/>
        </p:blipFill>
        <p:spPr>
          <a:xfrm>
            <a:off x="0" y="1"/>
            <a:ext cx="12233563" cy="6996544"/>
          </a:xfrm>
          <a:prstGeom prst="rect">
            <a:avLst/>
          </a:prstGeom>
          <a:noFill/>
          <a:ln>
            <a:noFill/>
          </a:ln>
        </p:spPr>
      </p:pic>
      <p:sp>
        <p:nvSpPr>
          <p:cNvPr id="208" name="Google Shape;208;g247e9bb10bc_0_90"/>
          <p:cNvSpPr txBox="1"/>
          <p:nvPr/>
        </p:nvSpPr>
        <p:spPr>
          <a:xfrm>
            <a:off x="2999509" y="365125"/>
            <a:ext cx="5437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C00000"/>
                </a:solidFill>
                <a:latin typeface="Algerian"/>
                <a:ea typeface="Algerian"/>
                <a:cs typeface="Algerian"/>
                <a:sym typeface="Algerian"/>
              </a:rPr>
              <a:t>MODELS AND POSTERS</a:t>
            </a:r>
            <a:endParaRPr sz="4000">
              <a:solidFill>
                <a:srgbClr val="C00000"/>
              </a:solidFill>
              <a:latin typeface="Algerian"/>
              <a:ea typeface="Algerian"/>
              <a:cs typeface="Algerian"/>
              <a:sym typeface="Algerian"/>
            </a:endParaRPr>
          </a:p>
        </p:txBody>
      </p:sp>
      <p:sp>
        <p:nvSpPr>
          <p:cNvPr id="209" name="Google Shape;209;g247e9bb10bc_0_90"/>
          <p:cNvSpPr txBox="1"/>
          <p:nvPr/>
        </p:nvSpPr>
        <p:spPr>
          <a:xfrm>
            <a:off x="1648691" y="1593273"/>
            <a:ext cx="92688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Aharoni"/>
                <a:ea typeface="Aharoni"/>
                <a:cs typeface="Aharoni"/>
                <a:sym typeface="Aharoni"/>
              </a:rPr>
              <a:t>CLASS II B</a:t>
            </a:r>
            <a:endParaRPr b="1" sz="3600" u="sng">
              <a:solidFill>
                <a:schemeClr val="dk1"/>
              </a:solidFill>
              <a:latin typeface="Aharoni"/>
              <a:ea typeface="Aharoni"/>
              <a:cs typeface="Aharoni"/>
              <a:sym typeface="Aharoni"/>
            </a:endParaRPr>
          </a:p>
          <a:p>
            <a:pPr indent="0" lvl="0" marL="0" marR="0" rtl="0" algn="l">
              <a:spcBef>
                <a:spcPts val="0"/>
              </a:spcBef>
              <a:spcAft>
                <a:spcPts val="0"/>
              </a:spcAft>
              <a:buNone/>
            </a:pPr>
            <a:r>
              <a:rPr b="1" lang="en-US" sz="3600" u="sng">
                <a:solidFill>
                  <a:schemeClr val="dk1"/>
                </a:solidFill>
                <a:latin typeface="Aharoni"/>
                <a:ea typeface="Aharoni"/>
                <a:cs typeface="Aharoni"/>
                <a:sym typeface="Aharoni"/>
              </a:rPr>
              <a:t>Topic - Noise Pollution</a:t>
            </a:r>
            <a:endParaRPr b="1" sz="3600" u="sng">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Causes of Noise Pollution</a:t>
            </a:r>
            <a:r>
              <a:rPr b="1" i="1" lang="en-US" sz="3600">
                <a:solidFill>
                  <a:schemeClr val="dk1"/>
                </a:solidFill>
                <a:latin typeface="Aharoni"/>
                <a:ea typeface="Aharoni"/>
                <a:cs typeface="Aharoni"/>
                <a:sym typeface="Aharoni"/>
              </a:rPr>
              <a:t> (Roll no.1 - 10)</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Effects of Noise Pollution (Roll no.11-20)</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Health and Sanitation(Roll no.21- 30)</a:t>
            </a:r>
            <a:endParaRPr b="1" i="1" sz="3600">
              <a:solidFill>
                <a:schemeClr val="dk1"/>
              </a:solidFill>
              <a:latin typeface="Aharoni"/>
              <a:ea typeface="Aharoni"/>
              <a:cs typeface="Aharoni"/>
              <a:sym typeface="Aharoni"/>
            </a:endParaRPr>
          </a:p>
          <a:p>
            <a:pPr indent="-457200" lvl="0" marL="457200" marR="0" rtl="0" algn="l">
              <a:spcBef>
                <a:spcPts val="0"/>
              </a:spcBef>
              <a:spcAft>
                <a:spcPts val="0"/>
              </a:spcAft>
              <a:buClr>
                <a:schemeClr val="dk1"/>
              </a:buClr>
              <a:buSzPts val="3600"/>
              <a:buFont typeface="Aharoni"/>
              <a:buAutoNum type="arabicPeriod"/>
            </a:pPr>
            <a:r>
              <a:rPr b="1" i="1" lang="en-US" sz="3600">
                <a:solidFill>
                  <a:schemeClr val="dk1"/>
                </a:solidFill>
                <a:latin typeface="Aharoni"/>
                <a:ea typeface="Aharoni"/>
                <a:cs typeface="Aharoni"/>
                <a:sym typeface="Aharoni"/>
              </a:rPr>
              <a:t>Suman K  (Roll no. 31-39)</a:t>
            </a:r>
            <a:endParaRPr b="1" i="1" sz="3600">
              <a:solidFill>
                <a:schemeClr val="dk1"/>
              </a:solidFill>
              <a:latin typeface="Aharoni"/>
              <a:ea typeface="Aharoni"/>
              <a:cs typeface="Aharoni"/>
              <a:sym typeface="Aharoni"/>
            </a:endParaRPr>
          </a:p>
          <a:p>
            <a:pPr indent="0" lvl="0" marL="0" marR="0" rtl="0" algn="l">
              <a:spcBef>
                <a:spcPts val="0"/>
              </a:spcBef>
              <a:spcAft>
                <a:spcPts val="0"/>
              </a:spcAft>
              <a:buNone/>
            </a:pPr>
            <a:r>
              <a:t/>
            </a:r>
            <a:endParaRPr b="1" i="1" sz="3600">
              <a:solidFill>
                <a:schemeClr val="dk1"/>
              </a:solidFill>
              <a:latin typeface="Aharoni"/>
              <a:ea typeface="Aharoni"/>
              <a:cs typeface="Aharoni"/>
              <a:sym typeface="Aharon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91" name="Google Shape;91;p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pic>
        <p:nvPicPr>
          <p:cNvPr id="92" name="Google Shape;92;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3" name="Google Shape;93;p2"/>
          <p:cNvSpPr txBox="1"/>
          <p:nvPr/>
        </p:nvSpPr>
        <p:spPr>
          <a:xfrm>
            <a:off x="1842656" y="2036618"/>
            <a:ext cx="8063344"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     </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  As the holidays begun, its time for us to have some fun.</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It is the time to read an amazing book and help mommy cook.</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We will make new friends and play a lot of games.</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Spend time with them and know their names.</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We will sleep on time and rise with the bright sun.</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As the holidays have begun, its time for us to have fun.</a:t>
            </a:r>
            <a:endParaRPr b="1" sz="2400">
              <a:solidFill>
                <a:srgbClr val="C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99" name="Google Shape;99;p3"/>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3"/>
          <p:cNvSpPr txBox="1"/>
          <p:nvPr/>
        </p:nvSpPr>
        <p:spPr>
          <a:xfrm>
            <a:off x="4807527" y="540327"/>
            <a:ext cx="6546300" cy="5864400"/>
          </a:xfrm>
          <a:prstGeom prst="rect">
            <a:avLst/>
          </a:prstGeom>
          <a:noFill/>
          <a:ln>
            <a:noFill/>
          </a:ln>
        </p:spPr>
        <p:txBody>
          <a:bodyPr anchorCtr="0" anchor="t" bIns="45700" lIns="91425" spcFirstLastPara="1" rIns="91425" wrap="square" tIns="45700">
            <a:spAutoFit/>
          </a:bodyPr>
          <a:lstStyle/>
          <a:p>
            <a:pPr indent="-342900" lvl="0" marL="457200" rtl="0" algn="l">
              <a:spcBef>
                <a:spcPts val="0"/>
              </a:spcBef>
              <a:spcAft>
                <a:spcPts val="0"/>
              </a:spcAft>
              <a:buClr>
                <a:srgbClr val="0C0C0C"/>
              </a:buClr>
              <a:buSzPts val="1800"/>
              <a:buFont typeface="Calibri"/>
              <a:buChar char="●"/>
            </a:pPr>
            <a:r>
              <a:rPr b="1" lang="en-US" sz="1800">
                <a:solidFill>
                  <a:srgbClr val="0C0C0C"/>
                </a:solidFill>
                <a:latin typeface="Calibri"/>
                <a:ea typeface="Calibri"/>
                <a:cs typeface="Calibri"/>
                <a:sym typeface="Calibri"/>
              </a:rPr>
              <a:t>The objective of holiday homework is to enable our toddlers work independently and also to improve their reading skills</a:t>
            </a:r>
            <a:endParaRPr b="1" sz="1800">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Char char="●"/>
            </a:pPr>
            <a:r>
              <a:rPr b="1" lang="en-US" sz="1800">
                <a:solidFill>
                  <a:srgbClr val="0C0C0C"/>
                </a:solidFill>
                <a:latin typeface="Calibri"/>
                <a:ea typeface="Calibri"/>
                <a:cs typeface="Calibri"/>
                <a:sym typeface="Calibri"/>
              </a:rPr>
              <a:t>Reading enhances understanding power and boosts child’s confidence.</a:t>
            </a:r>
            <a:endParaRPr b="1" sz="1800">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Char char="●"/>
            </a:pPr>
            <a:r>
              <a:rPr b="1" lang="en-US" sz="1800">
                <a:solidFill>
                  <a:srgbClr val="0C0C0C"/>
                </a:solidFill>
                <a:latin typeface="Calibri"/>
                <a:ea typeface="Calibri"/>
                <a:cs typeface="Calibri"/>
                <a:sym typeface="Calibri"/>
              </a:rPr>
              <a:t>Good habits and good manners are lifelong assets and these must be practiced until they become a habit.</a:t>
            </a:r>
            <a:endParaRPr b="1" sz="1800">
              <a:solidFill>
                <a:srgbClr val="0C0C0C"/>
              </a:solidFill>
              <a:latin typeface="Calibri"/>
              <a:ea typeface="Calibri"/>
              <a:cs typeface="Calibri"/>
              <a:sym typeface="Calibri"/>
            </a:endParaRPr>
          </a:p>
          <a:p>
            <a:pPr indent="-381000" lvl="0" marL="457200" rtl="0" algn="l">
              <a:spcBef>
                <a:spcPts val="0"/>
              </a:spcBef>
              <a:spcAft>
                <a:spcPts val="0"/>
              </a:spcAft>
              <a:buClr>
                <a:srgbClr val="0C0C0C"/>
              </a:buClr>
              <a:buSzPts val="2400"/>
              <a:buFont typeface="Calibri"/>
              <a:buChar char="●"/>
            </a:pPr>
            <a:r>
              <a:rPr b="1" i="1" lang="en-US" sz="2400" u="sng">
                <a:solidFill>
                  <a:srgbClr val="0C0C0C"/>
                </a:solidFill>
                <a:latin typeface="Calibri"/>
                <a:ea typeface="Calibri"/>
                <a:cs typeface="Calibri"/>
                <a:sym typeface="Calibri"/>
              </a:rPr>
              <a:t>READING TIME</a:t>
            </a:r>
            <a:endParaRPr b="1" i="1" sz="2400" u="sng">
              <a:solidFill>
                <a:srgbClr val="0C0C0C"/>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rgbClr val="0C0C0C"/>
                </a:solidFill>
                <a:latin typeface="Calibri"/>
                <a:ea typeface="Calibri"/>
                <a:cs typeface="Calibri"/>
                <a:sym typeface="Calibri"/>
              </a:rPr>
              <a:t>Read one page of any story book daily. Underline difficult words. Write them in your rough copy daily and learn them.</a:t>
            </a:r>
            <a:endParaRPr b="1" sz="1800">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Char char="●"/>
            </a:pPr>
            <a:r>
              <a:rPr b="1" lang="en-US" sz="1800">
                <a:solidFill>
                  <a:srgbClr val="0C0C0C"/>
                </a:solidFill>
                <a:latin typeface="Calibri"/>
                <a:ea typeface="Calibri"/>
                <a:cs typeface="Calibri"/>
                <a:sym typeface="Calibri"/>
              </a:rPr>
              <a:t>Follow personal hygiene and write five lines on the same and paste beautiful pictures also.</a:t>
            </a:r>
            <a:endParaRPr b="1" sz="1800">
              <a:solidFill>
                <a:srgbClr val="0C0C0C"/>
              </a:solidFill>
              <a:latin typeface="Calibri"/>
              <a:ea typeface="Calibri"/>
              <a:cs typeface="Calibri"/>
              <a:sym typeface="Calibri"/>
            </a:endParaRPr>
          </a:p>
          <a:p>
            <a:pPr indent="-387350" lvl="0" marL="457200" rtl="0" algn="l">
              <a:spcBef>
                <a:spcPts val="0"/>
              </a:spcBef>
              <a:spcAft>
                <a:spcPts val="0"/>
              </a:spcAft>
              <a:buClr>
                <a:srgbClr val="0C0C0C"/>
              </a:buClr>
              <a:buSzPts val="2500"/>
              <a:buFont typeface="Calibri"/>
              <a:buChar char="●"/>
            </a:pPr>
            <a:r>
              <a:rPr b="1" i="1" lang="en-US" sz="2500" u="sng">
                <a:solidFill>
                  <a:srgbClr val="0C0C0C"/>
                </a:solidFill>
                <a:latin typeface="Calibri"/>
                <a:ea typeface="Calibri"/>
                <a:cs typeface="Calibri"/>
                <a:sym typeface="Calibri"/>
              </a:rPr>
              <a:t>FAMILY TIME</a:t>
            </a:r>
            <a:endParaRPr b="1" i="1" sz="2500" u="sng">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AutoNum type="arabicPeriod"/>
            </a:pPr>
            <a:r>
              <a:rPr b="1" lang="en-US" sz="1800">
                <a:solidFill>
                  <a:srgbClr val="0C0C0C"/>
                </a:solidFill>
                <a:latin typeface="Calibri"/>
                <a:ea typeface="Calibri"/>
                <a:cs typeface="Calibri"/>
                <a:sym typeface="Calibri"/>
              </a:rPr>
              <a:t> Spend quality time with your parents ,grandparents and paste photographs of the same.</a:t>
            </a:r>
            <a:endParaRPr b="1" sz="1800">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AutoNum type="arabicPeriod"/>
            </a:pPr>
            <a:r>
              <a:rPr b="1" lang="en-US" sz="1800">
                <a:solidFill>
                  <a:srgbClr val="0C0C0C"/>
                </a:solidFill>
                <a:latin typeface="Calibri"/>
                <a:ea typeface="Calibri"/>
                <a:cs typeface="Calibri"/>
                <a:sym typeface="Calibri"/>
              </a:rPr>
              <a:t>Indulge yourself in other ways of entertainment instead of phones, TV’s .</a:t>
            </a:r>
            <a:endParaRPr b="1" sz="1800">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AutoNum type="arabicPeriod"/>
            </a:pPr>
            <a:r>
              <a:rPr b="1" lang="en-US" sz="1800">
                <a:solidFill>
                  <a:srgbClr val="0C0C0C"/>
                </a:solidFill>
                <a:latin typeface="Calibri"/>
                <a:ea typeface="Calibri"/>
                <a:cs typeface="Calibri"/>
                <a:sym typeface="Calibri"/>
              </a:rPr>
              <a:t>Learn any musical instrument.</a:t>
            </a:r>
            <a:endParaRPr b="1" sz="1800">
              <a:solidFill>
                <a:srgbClr val="0C0C0C"/>
              </a:solidFill>
              <a:latin typeface="Calibri"/>
              <a:ea typeface="Calibri"/>
              <a:cs typeface="Calibri"/>
              <a:sym typeface="Calibri"/>
            </a:endParaRPr>
          </a:p>
          <a:p>
            <a:pPr indent="-342900" lvl="0" marL="457200" rtl="0" algn="l">
              <a:spcBef>
                <a:spcPts val="0"/>
              </a:spcBef>
              <a:spcAft>
                <a:spcPts val="0"/>
              </a:spcAft>
              <a:buClr>
                <a:srgbClr val="0C0C0C"/>
              </a:buClr>
              <a:buSzPts val="1800"/>
              <a:buFont typeface="Calibri"/>
              <a:buAutoNum type="arabicPeriod"/>
            </a:pPr>
            <a:r>
              <a:rPr b="1" lang="en-US" sz="1800">
                <a:solidFill>
                  <a:srgbClr val="0C0C0C"/>
                </a:solidFill>
                <a:latin typeface="Calibri"/>
                <a:ea typeface="Calibri"/>
                <a:cs typeface="Calibri"/>
                <a:sym typeface="Calibri"/>
              </a:rPr>
              <a:t>Adapt a hobby like dancing, reading , sports etc that you can do in your free time .</a:t>
            </a:r>
            <a:endParaRPr b="1" sz="1800">
              <a:solidFill>
                <a:srgbClr val="0C0C0C"/>
              </a:solidFill>
              <a:latin typeface="Calibri"/>
              <a:ea typeface="Calibri"/>
              <a:cs typeface="Calibri"/>
              <a:sym typeface="Calibri"/>
            </a:endParaRPr>
          </a:p>
          <a:p>
            <a:pPr indent="0" lvl="0" marL="914400" rtl="0" algn="l">
              <a:spcBef>
                <a:spcPts val="0"/>
              </a:spcBef>
              <a:spcAft>
                <a:spcPts val="0"/>
              </a:spcAft>
              <a:buClr>
                <a:schemeClr val="dk1"/>
              </a:buClr>
              <a:buSzPts val="1100"/>
              <a:buFont typeface="Arial"/>
              <a:buNone/>
            </a:pPr>
            <a:r>
              <a:t/>
            </a:r>
            <a:endParaRPr b="1" sz="2000">
              <a:solidFill>
                <a:srgbClr val="0C0C0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4"/>
          <p:cNvPicPr preferRelativeResize="0"/>
          <p:nvPr/>
        </p:nvPicPr>
        <p:blipFill rotWithShape="1">
          <a:blip r:embed="rId3">
            <a:alphaModFix/>
          </a:blip>
          <a:srcRect b="0" l="0" r="0" t="0"/>
          <a:stretch/>
        </p:blipFill>
        <p:spPr>
          <a:xfrm>
            <a:off x="0" y="-232228"/>
            <a:ext cx="12192000" cy="6858000"/>
          </a:xfrm>
          <a:prstGeom prst="rect">
            <a:avLst/>
          </a:prstGeom>
          <a:noFill/>
          <a:ln>
            <a:noFill/>
          </a:ln>
        </p:spPr>
      </p:pic>
      <p:sp>
        <p:nvSpPr>
          <p:cNvPr id="106" name="Google Shape;106;p4"/>
          <p:cNvSpPr txBox="1"/>
          <p:nvPr/>
        </p:nvSpPr>
        <p:spPr>
          <a:xfrm>
            <a:off x="1909483" y="1519519"/>
            <a:ext cx="8498542" cy="4116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                                                 GENERAL INSTRUCTIONS</a:t>
            </a:r>
            <a:endParaRPr b="1" sz="1800">
              <a:solidFill>
                <a:srgbClr val="FF0000"/>
              </a:solidFill>
              <a:latin typeface="Calibri"/>
              <a:ea typeface="Calibri"/>
              <a:cs typeface="Calibri"/>
              <a:sym typeface="Calibri"/>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Holiday Homework for all the subjects is to be done in common file, (A- 3 sheets compiled together).</a:t>
            </a:r>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The cover page of the file should be attractive, colourful and decorated.</a:t>
            </a:r>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Illustrate the work with pictures.</a:t>
            </a:r>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Do not use thermocol because it is harmful for the environment.</a:t>
            </a:r>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Use only waste material (newspaper, old magazine, laces, buttons, fruit seeds, pencil shavings, waste plastic etc.) for model and file.</a:t>
            </a:r>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Revise the work done in all subjects.</a:t>
            </a:r>
            <a:endParaRPr/>
          </a:p>
          <a:p>
            <a:pPr indent="-457200" lvl="0" marL="457200" marR="0" rtl="0" algn="l">
              <a:spcBef>
                <a:spcPts val="0"/>
              </a:spcBef>
              <a:spcAft>
                <a:spcPts val="0"/>
              </a:spcAft>
              <a:buClr>
                <a:srgbClr val="0070C0"/>
              </a:buClr>
              <a:buSzPts val="2000"/>
              <a:buFont typeface="Calibri"/>
              <a:buAutoNum type="arabicPeriod"/>
            </a:pPr>
            <a:r>
              <a:rPr b="1" lang="en-US" sz="2000">
                <a:solidFill>
                  <a:srgbClr val="0070C0"/>
                </a:solidFill>
                <a:latin typeface="Calibri"/>
                <a:ea typeface="Calibri"/>
                <a:cs typeface="Calibri"/>
                <a:sym typeface="Calibri"/>
              </a:rPr>
              <a:t>Do your work very neatly in your own hand writing. Take help from your parents when required</a:t>
            </a:r>
            <a:r>
              <a:rPr b="1" lang="en-US" sz="2000">
                <a:solidFill>
                  <a:schemeClr val="dk1"/>
                </a:solidFill>
                <a:latin typeface="Calibri"/>
                <a:ea typeface="Calibri"/>
                <a:cs typeface="Calibri"/>
                <a:sym typeface="Calibri"/>
              </a:rPr>
              <a:t>.</a:t>
            </a:r>
            <a:endParaRPr/>
          </a:p>
          <a:p>
            <a:pPr indent="-342900" lvl="0" marL="457200" marR="0" rtl="0" algn="l">
              <a:spcBef>
                <a:spcPts val="0"/>
              </a:spcBef>
              <a:spcAft>
                <a:spcPts val="0"/>
              </a:spcAft>
              <a:buClr>
                <a:schemeClr val="dk1"/>
              </a:buClr>
              <a:buSzPts val="1800"/>
              <a:buFont typeface="Calibri"/>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2" name="Google Shape;112;p5"/>
          <p:cNvSpPr txBox="1"/>
          <p:nvPr/>
        </p:nvSpPr>
        <p:spPr>
          <a:xfrm>
            <a:off x="3816723" y="1264024"/>
            <a:ext cx="4558553"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70C0"/>
                </a:solidFill>
                <a:latin typeface="Calibri"/>
                <a:ea typeface="Calibri"/>
                <a:cs typeface="Calibri"/>
                <a:sym typeface="Calibri"/>
              </a:rPr>
              <a:t>Dear Parents,</a:t>
            </a:r>
            <a:endParaRPr/>
          </a:p>
          <a:p>
            <a:pPr indent="0" lvl="0" marL="0" marR="0" rtl="0" algn="l">
              <a:spcBef>
                <a:spcPts val="0"/>
              </a:spcBef>
              <a:spcAft>
                <a:spcPts val="0"/>
              </a:spcAft>
              <a:buNone/>
            </a:pPr>
            <a:r>
              <a:rPr b="1" lang="en-US" sz="3200">
                <a:solidFill>
                  <a:schemeClr val="lt1"/>
                </a:solidFill>
                <a:latin typeface="Calibri"/>
                <a:ea typeface="Calibri"/>
                <a:cs typeface="Calibri"/>
                <a:sym typeface="Calibri"/>
              </a:rPr>
              <a:t>The following tips would help your child spend these holidays in a learning way…..</a:t>
            </a:r>
            <a:r>
              <a:rPr lang="en-US" sz="3200">
                <a:solidFill>
                  <a:schemeClr val="lt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44d6786898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18" name="Google Shape;118;g244d6786898_0_0"/>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19" name="Google Shape;119;g244d6786898_0_0"/>
          <p:cNvSpPr txBox="1"/>
          <p:nvPr/>
        </p:nvSpPr>
        <p:spPr>
          <a:xfrm>
            <a:off x="1177636" y="845128"/>
            <a:ext cx="8014800" cy="30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lgerian"/>
                <a:ea typeface="Algerian"/>
                <a:cs typeface="Algerian"/>
                <a:sym typeface="Algerian"/>
              </a:rPr>
              <a:t>INNOVATION</a:t>
            </a:r>
            <a:r>
              <a:rPr lang="en-US" sz="2400">
                <a:solidFill>
                  <a:srgbClr val="002060"/>
                </a:solidFill>
                <a:latin typeface="Algerian"/>
                <a:ea typeface="Algerian"/>
                <a:cs typeface="Algerian"/>
                <a:sym typeface="Algerian"/>
              </a:rPr>
              <a:t> </a:t>
            </a:r>
            <a:r>
              <a:rPr b="1" lang="en-US" sz="2400">
                <a:solidFill>
                  <a:srgbClr val="002060"/>
                </a:solidFill>
                <a:latin typeface="Calibri"/>
                <a:ea typeface="Calibri"/>
                <a:cs typeface="Calibri"/>
                <a:sym typeface="Calibri"/>
              </a:rPr>
              <a:t>can be defined simply as a new idea, device or method. In other words, innovating something that makes your complicated routine simplified.</a:t>
            </a:r>
            <a:endParaRPr/>
          </a:p>
          <a:p>
            <a:pPr indent="0" lvl="0" marL="0" marR="0" rtl="0" algn="l">
              <a:spcBef>
                <a:spcPts val="0"/>
              </a:spcBef>
              <a:spcAft>
                <a:spcPts val="0"/>
              </a:spcAft>
              <a:buNone/>
            </a:pPr>
            <a:r>
              <a:rPr b="1" lang="en-US" sz="2400">
                <a:solidFill>
                  <a:srgbClr val="002060"/>
                </a:solidFill>
                <a:latin typeface="Calibri"/>
                <a:ea typeface="Calibri"/>
                <a:cs typeface="Calibri"/>
                <a:sym typeface="Calibri"/>
              </a:rPr>
              <a:t>Encourage your child to innovate or create something of his own that can be of a great help for the society or environment.</a:t>
            </a:r>
            <a:endParaRPr/>
          </a:p>
          <a:p>
            <a:pPr indent="0" lvl="0" marL="0" marR="0" rtl="0" algn="l">
              <a:spcBef>
                <a:spcPts val="0"/>
              </a:spcBef>
              <a:spcAft>
                <a:spcPts val="0"/>
              </a:spcAft>
              <a:buNone/>
            </a:pPr>
            <a:r>
              <a:rPr b="1" lang="en-US" sz="2400">
                <a:solidFill>
                  <a:srgbClr val="002060"/>
                </a:solidFill>
                <a:latin typeface="Calibri"/>
                <a:ea typeface="Calibri"/>
                <a:cs typeface="Calibri"/>
                <a:sym typeface="Calibri"/>
              </a:rPr>
              <a:t>The school will acknowledge such students,</a:t>
            </a:r>
            <a:endParaRPr/>
          </a:p>
          <a:p>
            <a:pPr indent="0" lvl="0" marL="0" marR="0" rtl="0" algn="l">
              <a:spcBef>
                <a:spcPts val="0"/>
              </a:spcBef>
              <a:spcAft>
                <a:spcPts val="0"/>
              </a:spcAft>
              <a:buNone/>
            </a:pPr>
            <a:r>
              <a:rPr b="1" lang="en-US" sz="2400">
                <a:solidFill>
                  <a:srgbClr val="002060"/>
                </a:solidFill>
                <a:latin typeface="Calibri"/>
                <a:ea typeface="Calibri"/>
                <a:cs typeface="Calibri"/>
                <a:sym typeface="Calibri"/>
              </a:rPr>
              <a:t>So, come up with your unique ideas</a:t>
            </a:r>
            <a:r>
              <a:rPr b="1" lang="en-US" sz="1800">
                <a:solidFill>
                  <a:srgbClr val="002060"/>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25" name="Google Shape;125;p7"/>
          <p:cNvPicPr preferRelativeResize="0"/>
          <p:nvPr>
            <p:ph idx="1" type="body"/>
          </p:nvPr>
        </p:nvPicPr>
        <p:blipFill rotWithShape="1">
          <a:blip r:embed="rId3">
            <a:alphaModFix/>
          </a:blip>
          <a:srcRect b="0" l="0" r="0" t="0"/>
          <a:stretch/>
        </p:blipFill>
        <p:spPr>
          <a:xfrm>
            <a:off x="0" y="0"/>
            <a:ext cx="12191999" cy="6858000"/>
          </a:xfrm>
          <a:prstGeom prst="rect">
            <a:avLst/>
          </a:prstGeom>
          <a:noFill/>
          <a:ln>
            <a:noFill/>
          </a:ln>
        </p:spPr>
      </p:pic>
      <p:sp>
        <p:nvSpPr>
          <p:cNvPr id="126" name="Google Shape;126;p7"/>
          <p:cNvSpPr txBox="1"/>
          <p:nvPr/>
        </p:nvSpPr>
        <p:spPr>
          <a:xfrm>
            <a:off x="3034145" y="1288473"/>
            <a:ext cx="61584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2400">
                <a:solidFill>
                  <a:srgbClr val="FF0000"/>
                </a:solidFill>
                <a:latin typeface="Algerian"/>
                <a:ea typeface="Algerian"/>
                <a:cs typeface="Algerian"/>
                <a:sym typeface="Algerian"/>
              </a:rPr>
              <a:t>HELLO KIDS</a:t>
            </a:r>
            <a:endParaRPr b="1" sz="2400">
              <a:solidFill>
                <a:srgbClr val="FF0000"/>
              </a:solidFill>
              <a:latin typeface="Algerian"/>
              <a:ea typeface="Algerian"/>
              <a:cs typeface="Algerian"/>
              <a:sym typeface="Algerian"/>
            </a:endParaRPr>
          </a:p>
          <a:p>
            <a:pPr indent="0" lvl="0" marL="0" rtl="0" algn="l">
              <a:spcBef>
                <a:spcPts val="0"/>
              </a:spcBef>
              <a:spcAft>
                <a:spcPts val="0"/>
              </a:spcAft>
              <a:buClr>
                <a:schemeClr val="dk1"/>
              </a:buClr>
              <a:buFont typeface="Arial"/>
              <a:buNone/>
            </a:pPr>
            <a:r>
              <a:rPr b="1" lang="en-US" sz="2400">
                <a:solidFill>
                  <a:srgbClr val="FF0000"/>
                </a:solidFill>
                <a:latin typeface="Algerian"/>
                <a:ea typeface="Algerian"/>
                <a:cs typeface="Algerian"/>
                <a:sym typeface="Algerian"/>
              </a:rPr>
              <a:t>it’s vacation time for you all. let’s make these holidays interesting and engrossing . imagine you are a gennie from clean land (pollution free land).your goal is to create a sustainable world for all. together, we will call for action to protect this green and clean world.</a:t>
            </a:r>
            <a:endParaRPr b="1" sz="2400">
              <a:solidFill>
                <a:srgbClr val="FF0000"/>
              </a:solidFill>
              <a:latin typeface="Algerian"/>
              <a:ea typeface="Algerian"/>
              <a:cs typeface="Algerian"/>
              <a:sym typeface="Algerian"/>
            </a:endParaRPr>
          </a:p>
          <a:p>
            <a:pPr indent="0" lvl="0" marL="0" marR="0" rtl="0" algn="l">
              <a:spcBef>
                <a:spcPts val="0"/>
              </a:spcBef>
              <a:spcAft>
                <a:spcPts val="0"/>
              </a:spcAft>
              <a:buNone/>
            </a:pPr>
            <a:r>
              <a:t/>
            </a:r>
            <a:endParaRPr b="1" sz="1800">
              <a:solidFill>
                <a:srgbClr val="FF0000"/>
              </a:solidFill>
              <a:latin typeface="Algerian"/>
              <a:ea typeface="Algerian"/>
              <a:cs typeface="Algerian"/>
              <a:sym typeface="Algeri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44d6786898_0_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2" name="Google Shape;132;g244d6786898_0_8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33" name="Google Shape;133;g244d6786898_0_81"/>
          <p:cNvSpPr txBox="1"/>
          <p:nvPr/>
        </p:nvSpPr>
        <p:spPr>
          <a:xfrm>
            <a:off x="3976255" y="637309"/>
            <a:ext cx="4461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C00000"/>
                </a:solidFill>
                <a:latin typeface="Algerian"/>
                <a:ea typeface="Algerian"/>
                <a:cs typeface="Algerian"/>
                <a:sym typeface="Algerian"/>
              </a:rPr>
              <a:t>             POLLUTION</a:t>
            </a:r>
            <a:endParaRPr b="1" i="1" sz="2400">
              <a:solidFill>
                <a:srgbClr val="002060"/>
              </a:solidFill>
              <a:latin typeface="Algerian"/>
              <a:ea typeface="Algerian"/>
              <a:cs typeface="Algerian"/>
              <a:sym typeface="Algerian"/>
            </a:endParaRPr>
          </a:p>
        </p:txBody>
      </p:sp>
      <p:sp>
        <p:nvSpPr>
          <p:cNvPr id="134" name="Google Shape;134;g244d6786898_0_81"/>
          <p:cNvSpPr txBox="1"/>
          <p:nvPr/>
        </p:nvSpPr>
        <p:spPr>
          <a:xfrm>
            <a:off x="2307150" y="1192225"/>
            <a:ext cx="8360700" cy="509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500">
                <a:solidFill>
                  <a:srgbClr val="0C0C0C"/>
                </a:solidFill>
                <a:latin typeface="Calibri"/>
                <a:ea typeface="Calibri"/>
                <a:cs typeface="Calibri"/>
                <a:sym typeface="Calibri"/>
              </a:rPr>
              <a:t>Pollution is the effect of unwanted changes in our surroundings that have adverse effects on animals, plants and human beings . Pollution is mainly of three types </a:t>
            </a:r>
            <a:r>
              <a:rPr b="1" i="1" lang="en-US" sz="2500" u="sng">
                <a:solidFill>
                  <a:srgbClr val="0C0C0C"/>
                </a:solidFill>
                <a:latin typeface="Calibri"/>
                <a:ea typeface="Calibri"/>
                <a:cs typeface="Calibri"/>
                <a:sym typeface="Calibri"/>
              </a:rPr>
              <a:t>LAND,AIR,WATER .</a:t>
            </a:r>
            <a:endParaRPr b="1" i="1" sz="2500">
              <a:solidFill>
                <a:srgbClr val="0C0C0C"/>
              </a:solidFill>
              <a:latin typeface="Calibri"/>
              <a:ea typeface="Calibri"/>
              <a:cs typeface="Calibri"/>
              <a:sym typeface="Calibri"/>
            </a:endParaRPr>
          </a:p>
          <a:p>
            <a:pPr indent="0" lvl="0" marL="0" marR="0" rtl="0" algn="l">
              <a:spcBef>
                <a:spcPts val="0"/>
              </a:spcBef>
              <a:spcAft>
                <a:spcPts val="0"/>
              </a:spcAft>
              <a:buNone/>
            </a:pPr>
            <a:r>
              <a:rPr b="1" i="1" lang="en-US" sz="2500">
                <a:solidFill>
                  <a:srgbClr val="0C0C0C"/>
                </a:solidFill>
                <a:latin typeface="Calibri"/>
                <a:ea typeface="Calibri"/>
                <a:cs typeface="Calibri"/>
                <a:sym typeface="Calibri"/>
              </a:rPr>
              <a:t>Different types of waste material which contaminate our surroundings are </a:t>
            </a:r>
            <a:endParaRPr b="1" i="1" sz="2500">
              <a:solidFill>
                <a:srgbClr val="0C0C0C"/>
              </a:solidFill>
              <a:latin typeface="Calibri"/>
              <a:ea typeface="Calibri"/>
              <a:cs typeface="Calibri"/>
              <a:sym typeface="Calibri"/>
            </a:endParaRPr>
          </a:p>
          <a:p>
            <a:pPr indent="-387350" lvl="0" marL="457200" marR="0" rtl="0" algn="l">
              <a:spcBef>
                <a:spcPts val="0"/>
              </a:spcBef>
              <a:spcAft>
                <a:spcPts val="0"/>
              </a:spcAft>
              <a:buClr>
                <a:srgbClr val="0C0C0C"/>
              </a:buClr>
              <a:buSzPts val="2500"/>
              <a:buFont typeface="Calibri"/>
              <a:buChar char="●"/>
            </a:pPr>
            <a:r>
              <a:rPr b="1" i="1" lang="en-US" sz="2500">
                <a:solidFill>
                  <a:srgbClr val="0C0C0C"/>
                </a:solidFill>
                <a:latin typeface="Calibri"/>
                <a:ea typeface="Calibri"/>
                <a:cs typeface="Calibri"/>
                <a:sym typeface="Calibri"/>
              </a:rPr>
              <a:t>Plastic</a:t>
            </a:r>
            <a:endParaRPr b="1" i="1" sz="2500">
              <a:solidFill>
                <a:srgbClr val="0C0C0C"/>
              </a:solidFill>
              <a:latin typeface="Calibri"/>
              <a:ea typeface="Calibri"/>
              <a:cs typeface="Calibri"/>
              <a:sym typeface="Calibri"/>
            </a:endParaRPr>
          </a:p>
          <a:p>
            <a:pPr indent="-387350" lvl="0" marL="457200" marR="0" rtl="0" algn="l">
              <a:spcBef>
                <a:spcPts val="0"/>
              </a:spcBef>
              <a:spcAft>
                <a:spcPts val="0"/>
              </a:spcAft>
              <a:buClr>
                <a:srgbClr val="0C0C0C"/>
              </a:buClr>
              <a:buSzPts val="2500"/>
              <a:buFont typeface="Calibri"/>
              <a:buChar char="●"/>
            </a:pPr>
            <a:r>
              <a:rPr b="1" i="1" lang="en-US" sz="2500">
                <a:solidFill>
                  <a:srgbClr val="0C0C0C"/>
                </a:solidFill>
                <a:latin typeface="Calibri"/>
                <a:ea typeface="Calibri"/>
                <a:cs typeface="Calibri"/>
                <a:sym typeface="Calibri"/>
              </a:rPr>
              <a:t>Newspaper</a:t>
            </a:r>
            <a:endParaRPr b="1" i="1" sz="2500">
              <a:solidFill>
                <a:srgbClr val="0C0C0C"/>
              </a:solidFill>
              <a:latin typeface="Calibri"/>
              <a:ea typeface="Calibri"/>
              <a:cs typeface="Calibri"/>
              <a:sym typeface="Calibri"/>
            </a:endParaRPr>
          </a:p>
          <a:p>
            <a:pPr indent="-387350" lvl="0" marL="457200" marR="0" rtl="0" algn="l">
              <a:spcBef>
                <a:spcPts val="0"/>
              </a:spcBef>
              <a:spcAft>
                <a:spcPts val="0"/>
              </a:spcAft>
              <a:buClr>
                <a:srgbClr val="0C0C0C"/>
              </a:buClr>
              <a:buSzPts val="2500"/>
              <a:buFont typeface="Calibri"/>
              <a:buChar char="●"/>
            </a:pPr>
            <a:r>
              <a:rPr b="1" i="1" lang="en-US" sz="2500">
                <a:solidFill>
                  <a:srgbClr val="0C0C0C"/>
                </a:solidFill>
                <a:latin typeface="Calibri"/>
                <a:ea typeface="Calibri"/>
                <a:cs typeface="Calibri"/>
                <a:sym typeface="Calibri"/>
              </a:rPr>
              <a:t>E -waste</a:t>
            </a:r>
            <a:endParaRPr b="1" i="1" sz="2500">
              <a:solidFill>
                <a:srgbClr val="0C0C0C"/>
              </a:solidFill>
              <a:latin typeface="Calibri"/>
              <a:ea typeface="Calibri"/>
              <a:cs typeface="Calibri"/>
              <a:sym typeface="Calibri"/>
            </a:endParaRPr>
          </a:p>
          <a:p>
            <a:pPr indent="-387350" lvl="0" marL="457200" marR="0" rtl="0" algn="l">
              <a:spcBef>
                <a:spcPts val="0"/>
              </a:spcBef>
              <a:spcAft>
                <a:spcPts val="0"/>
              </a:spcAft>
              <a:buClr>
                <a:srgbClr val="0C0C0C"/>
              </a:buClr>
              <a:buSzPts val="2500"/>
              <a:buFont typeface="Calibri"/>
              <a:buChar char="●"/>
            </a:pPr>
            <a:r>
              <a:rPr b="1" i="1" lang="en-US" sz="2500">
                <a:solidFill>
                  <a:srgbClr val="0C0C0C"/>
                </a:solidFill>
                <a:latin typeface="Calibri"/>
                <a:ea typeface="Calibri"/>
                <a:cs typeface="Calibri"/>
                <a:sym typeface="Calibri"/>
              </a:rPr>
              <a:t>kitchen waste</a:t>
            </a:r>
            <a:endParaRPr b="1" i="1" sz="2500">
              <a:solidFill>
                <a:srgbClr val="0C0C0C"/>
              </a:solidFill>
              <a:latin typeface="Calibri"/>
              <a:ea typeface="Calibri"/>
              <a:cs typeface="Calibri"/>
              <a:sym typeface="Calibri"/>
            </a:endParaRPr>
          </a:p>
          <a:p>
            <a:pPr indent="-387350" lvl="0" marL="457200" marR="0" rtl="0" algn="l">
              <a:spcBef>
                <a:spcPts val="0"/>
              </a:spcBef>
              <a:spcAft>
                <a:spcPts val="0"/>
              </a:spcAft>
              <a:buClr>
                <a:srgbClr val="0C0C0C"/>
              </a:buClr>
              <a:buSzPts val="2500"/>
              <a:buFont typeface="Calibri"/>
              <a:buChar char="●"/>
            </a:pPr>
            <a:r>
              <a:rPr b="1" i="1" lang="en-US" sz="2500">
                <a:solidFill>
                  <a:srgbClr val="0C0C0C"/>
                </a:solidFill>
                <a:latin typeface="Calibri"/>
                <a:ea typeface="Calibri"/>
                <a:cs typeface="Calibri"/>
                <a:sym typeface="Calibri"/>
              </a:rPr>
              <a:t>Industry waste</a:t>
            </a:r>
            <a:endParaRPr b="1" i="1" sz="2500">
              <a:solidFill>
                <a:srgbClr val="0C0C0C"/>
              </a:solidFill>
              <a:latin typeface="Calibri"/>
              <a:ea typeface="Calibri"/>
              <a:cs typeface="Calibri"/>
              <a:sym typeface="Calibri"/>
            </a:endParaRPr>
          </a:p>
          <a:p>
            <a:pPr indent="0" lvl="0" marL="0" marR="0" rtl="0" algn="l">
              <a:spcBef>
                <a:spcPts val="0"/>
              </a:spcBef>
              <a:spcAft>
                <a:spcPts val="0"/>
              </a:spcAft>
              <a:buNone/>
            </a:pPr>
            <a:r>
              <a:rPr b="1" i="1" lang="en-US" sz="2500">
                <a:solidFill>
                  <a:srgbClr val="0C0C0C"/>
                </a:solidFill>
                <a:latin typeface="Calibri"/>
                <a:ea typeface="Calibri"/>
                <a:cs typeface="Calibri"/>
                <a:sym typeface="Calibri"/>
              </a:rPr>
              <a:t>Keeping all these things in mind holiday homework has been framed to create an awareness among students for the same.</a:t>
            </a:r>
            <a:endParaRPr b="1" i="1" sz="2500">
              <a:solidFill>
                <a:srgbClr val="0C0C0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0" name="Google Shape;140;p9"/>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41" name="Google Shape;141;p9"/>
          <p:cNvSpPr txBox="1"/>
          <p:nvPr/>
        </p:nvSpPr>
        <p:spPr>
          <a:xfrm>
            <a:off x="3366655" y="1684946"/>
            <a:ext cx="5971309" cy="1046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rgbClr val="0C0C0C"/>
                </a:solidFill>
                <a:latin typeface="Algerian"/>
                <a:ea typeface="Algerian"/>
                <a:cs typeface="Algerian"/>
                <a:sym typeface="Algerian"/>
              </a:rPr>
              <a:t>            </a:t>
            </a:r>
            <a:r>
              <a:rPr b="1" i="1" lang="en-US" sz="4400">
                <a:solidFill>
                  <a:srgbClr val="002060"/>
                </a:solidFill>
                <a:latin typeface="Algerian"/>
                <a:ea typeface="Algerian"/>
                <a:cs typeface="Algerian"/>
                <a:sym typeface="Algerian"/>
              </a:rPr>
              <a:t>English</a:t>
            </a:r>
            <a:endParaRPr/>
          </a:p>
          <a:p>
            <a:pPr indent="0" lvl="0" marL="0" marR="0" rtl="0" algn="l">
              <a:spcBef>
                <a:spcPts val="0"/>
              </a:spcBef>
              <a:spcAft>
                <a:spcPts val="0"/>
              </a:spcAft>
              <a:buNone/>
            </a:pPr>
            <a:r>
              <a:t/>
            </a:r>
            <a:endParaRPr b="1" i="1" sz="1800">
              <a:solidFill>
                <a:srgbClr val="FF0000"/>
              </a:solidFill>
              <a:latin typeface="Algerian"/>
              <a:ea typeface="Algerian"/>
              <a:cs typeface="Algerian"/>
              <a:sym typeface="Algerian"/>
            </a:endParaRPr>
          </a:p>
        </p:txBody>
      </p:sp>
      <p:sp>
        <p:nvSpPr>
          <p:cNvPr id="142" name="Google Shape;142;p9"/>
          <p:cNvSpPr txBox="1"/>
          <p:nvPr/>
        </p:nvSpPr>
        <p:spPr>
          <a:xfrm>
            <a:off x="4156364" y="443345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9"/>
          <p:cNvSpPr txBox="1"/>
          <p:nvPr/>
        </p:nvSpPr>
        <p:spPr>
          <a:xfrm>
            <a:off x="2854036" y="2618509"/>
            <a:ext cx="6338400" cy="1323600"/>
          </a:xfrm>
          <a:prstGeom prst="rect">
            <a:avLst/>
          </a:prstGeom>
          <a:noFill/>
          <a:ln>
            <a:noFill/>
          </a:ln>
        </p:spPr>
        <p:txBody>
          <a:bodyPr anchorCtr="0" anchor="t" bIns="45700" lIns="91425" spcFirstLastPara="1" rIns="91425" wrap="square" tIns="45700">
            <a:spAutoFit/>
          </a:bodyPr>
          <a:lstStyle/>
          <a:p>
            <a:pPr indent="-444500" lvl="0" marL="571500" marR="0" rtl="0" algn="l">
              <a:spcBef>
                <a:spcPts val="0"/>
              </a:spcBef>
              <a:spcAft>
                <a:spcPts val="0"/>
              </a:spcAft>
              <a:buClr>
                <a:schemeClr val="dk1"/>
              </a:buClr>
              <a:buSzPts val="2000"/>
              <a:buFont typeface="Noto Sans Symbols"/>
              <a:buChar char="❖"/>
            </a:pPr>
            <a:r>
              <a:rPr b="1" lang="en-US" sz="2000">
                <a:solidFill>
                  <a:schemeClr val="dk1"/>
                </a:solidFill>
                <a:latin typeface="Aharoni"/>
                <a:ea typeface="Aharoni"/>
                <a:cs typeface="Aharoni"/>
                <a:sym typeface="Aharoni"/>
              </a:rPr>
              <a:t>Collect the information about water sanitation in Delhi .Make a poster for the conservation of water and write 10 lines how can we conserve water. </a:t>
            </a:r>
            <a:r>
              <a:rPr b="1" lang="en-US" sz="2000">
                <a:solidFill>
                  <a:schemeClr val="dk1"/>
                </a:solidFill>
                <a:latin typeface="Aharoni"/>
                <a:ea typeface="Aharoni"/>
                <a:cs typeface="Aharoni"/>
                <a:sym typeface="Aharoni"/>
              </a:rPr>
              <a:t>Following</a:t>
            </a:r>
            <a:r>
              <a:rPr b="1" lang="en-US" sz="2000">
                <a:solidFill>
                  <a:schemeClr val="dk1"/>
                </a:solidFill>
                <a:latin typeface="Aharoni"/>
                <a:ea typeface="Aharoni"/>
                <a:cs typeface="Aharoni"/>
                <a:sym typeface="Aharoni"/>
              </a:rPr>
              <a:t> is the example for the same.</a:t>
            </a:r>
            <a:endParaRPr b="1" sz="2000">
              <a:solidFill>
                <a:schemeClr val="dk1"/>
              </a:solidFill>
              <a:latin typeface="Aharoni"/>
              <a:ea typeface="Aharoni"/>
              <a:cs typeface="Aharoni"/>
              <a:sym typeface="Aharoni"/>
            </a:endParaRPr>
          </a:p>
        </p:txBody>
      </p:sp>
      <p:pic>
        <p:nvPicPr>
          <p:cNvPr id="144" name="Google Shape;144;p9"/>
          <p:cNvPicPr preferRelativeResize="0"/>
          <p:nvPr/>
        </p:nvPicPr>
        <p:blipFill>
          <a:blip r:embed="rId4">
            <a:alphaModFix/>
          </a:blip>
          <a:stretch>
            <a:fillRect/>
          </a:stretch>
        </p:blipFill>
        <p:spPr>
          <a:xfrm>
            <a:off x="4487375" y="3942142"/>
            <a:ext cx="4181049" cy="1486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2022-05-25T06:04:22Z</dcterms:created>
  <dc:creator>dell</dc:creator>
</cp:coreProperties>
</file>