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9" r:id="rId4"/>
    <p:sldId id="273" r:id="rId5"/>
    <p:sldId id="266" r:id="rId6"/>
    <p:sldId id="267" r:id="rId7"/>
    <p:sldId id="262" r:id="rId8"/>
    <p:sldId id="269" r:id="rId9"/>
    <p:sldId id="270" r:id="rId10"/>
    <p:sldId id="274" r:id="rId11"/>
    <p:sldId id="279"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78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86501-880B-4C38-97FD-DFFAA7DEB60A}" type="datetimeFigureOut">
              <a:rPr lang="en-US" smtClean="0"/>
              <a:pPr/>
              <a:t>5/19/2024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CF075-B2CD-4D51-8C8F-CA6EF5F2E0B5}" type="slidenum">
              <a:rPr lang="en-US" smtClean="0"/>
              <a:pPr/>
              <a:t>‹#›</a:t>
            </a:fld>
            <a:endParaRPr lang="en-US" dirty="0"/>
          </a:p>
        </p:txBody>
      </p:sp>
    </p:spTree>
    <p:extLst>
      <p:ext uri="{BB962C8B-B14F-4D97-AF65-F5344CB8AC3E}">
        <p14:creationId xmlns:p14="http://schemas.microsoft.com/office/powerpoint/2010/main" val="153952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17" name="Footer Placeholder 16"/>
          <p:cNvSpPr>
            <a:spLocks noGrp="1"/>
          </p:cNvSpPr>
          <p:nvPr>
            <p:ph type="ftr" sz="quarter" idx="11"/>
          </p:nvPr>
        </p:nvSpPr>
        <p:spPr/>
        <p:txBody>
          <a:bodyPr/>
          <a:lstStyle/>
          <a:p>
            <a:endParaRPr lang="en-IN" dirty="0"/>
          </a:p>
        </p:txBody>
      </p:sp>
      <p:sp>
        <p:nvSpPr>
          <p:cNvPr id="29" name="Slide Number Placeholder 28"/>
          <p:cNvSpPr>
            <a:spLocks noGrp="1"/>
          </p:cNvSpPr>
          <p:nvPr>
            <p:ph type="sldNum" sz="quarter" idx="12"/>
          </p:nvPr>
        </p:nvSpPr>
        <p:spPr/>
        <p:txBody>
          <a:bodyPr/>
          <a:lstStyle/>
          <a:p>
            <a:fld id="{C9AD053C-E524-4802-AB05-27CB49EFBCED}" type="slidenum">
              <a:rPr lang="en-IN" smtClean="0"/>
              <a:pPr/>
              <a:t>‹#›</a:t>
            </a:fld>
            <a:endParaRPr lang="en-IN"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566400" y="6416676"/>
            <a:ext cx="1016000" cy="365125"/>
          </a:xfrm>
        </p:spPr>
        <p:txBody>
          <a:bodyPr/>
          <a:lstStyle/>
          <a:p>
            <a:fld id="{C9AD053C-E524-4802-AB05-27CB49EFBCED}"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13E0F2-670C-4A9D-9D12-CB175767C11A}" type="datetimeFigureOut">
              <a:rPr lang="en-IN" smtClean="0"/>
              <a:pPr/>
              <a:t>19-05-2024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9AD053C-E524-4802-AB05-27CB49EFBCED}"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13E0F2-670C-4A9D-9D12-CB175767C11A}" type="datetimeFigureOut">
              <a:rPr lang="en-IN" smtClean="0"/>
              <a:pPr/>
              <a:t>19-05-2024</a:t>
            </a:fld>
            <a:endParaRPr lang="en-IN"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9AD053C-E524-4802-AB05-27CB49EFBCED}"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5DF61FD-BD63-AD92-408A-35A4FE5EC3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FDAEE22B-2684-B50B-76D4-BBA384D411AE}"/>
              </a:ext>
            </a:extLst>
          </p:cNvPr>
          <p:cNvSpPr txBox="1"/>
          <p:nvPr/>
        </p:nvSpPr>
        <p:spPr>
          <a:xfrm>
            <a:off x="2514601" y="1671611"/>
            <a:ext cx="7395881" cy="4401205"/>
          </a:xfrm>
          <a:prstGeom prst="rect">
            <a:avLst/>
          </a:prstGeom>
          <a:noFill/>
        </p:spPr>
        <p:txBody>
          <a:bodyPr wrap="square" rtlCol="0" anchor="ctr">
            <a:spAutoFit/>
          </a:bodyPr>
          <a:lstStyle/>
          <a:p>
            <a:pPr algn="ctr"/>
            <a:r>
              <a:rPr lang="en-US" sz="3200" b="1" dirty="0">
                <a:solidFill>
                  <a:schemeClr val="accent1">
                    <a:lumMod val="50000"/>
                  </a:schemeClr>
                </a:solidFill>
              </a:rPr>
              <a:t>COLUMBIA FOUNDATION </a:t>
            </a:r>
            <a:r>
              <a:rPr lang="en-US" sz="3200" b="1" dirty="0" smtClean="0">
                <a:solidFill>
                  <a:schemeClr val="accent1">
                    <a:lumMod val="50000"/>
                  </a:schemeClr>
                </a:solidFill>
              </a:rPr>
              <a:t> </a:t>
            </a:r>
          </a:p>
          <a:p>
            <a:pPr algn="ctr"/>
            <a:r>
              <a:rPr lang="en-US" sz="3200" b="1" dirty="0" smtClean="0">
                <a:solidFill>
                  <a:schemeClr val="accent1">
                    <a:lumMod val="50000"/>
                  </a:schemeClr>
                </a:solidFill>
              </a:rPr>
              <a:t>SR</a:t>
            </a:r>
            <a:r>
              <a:rPr lang="en-US" sz="3200" b="1" dirty="0">
                <a:solidFill>
                  <a:schemeClr val="accent1">
                    <a:lumMod val="50000"/>
                  </a:schemeClr>
                </a:solidFill>
              </a:rPr>
              <a:t>. SEC. SCHOOL</a:t>
            </a:r>
          </a:p>
          <a:p>
            <a:r>
              <a:rPr lang="en-US" sz="3200" b="1" dirty="0">
                <a:solidFill>
                  <a:schemeClr val="accent1">
                    <a:lumMod val="50000"/>
                  </a:schemeClr>
                </a:solidFill>
              </a:rPr>
              <a:t>             </a:t>
            </a:r>
            <a:r>
              <a:rPr lang="en-US" sz="3200" b="1" dirty="0" smtClean="0">
                <a:solidFill>
                  <a:schemeClr val="accent1">
                    <a:lumMod val="50000"/>
                  </a:schemeClr>
                </a:solidFill>
              </a:rPr>
              <a:t>D- </a:t>
            </a:r>
            <a:r>
              <a:rPr lang="en-US" sz="3200" b="1" dirty="0">
                <a:solidFill>
                  <a:schemeClr val="accent1">
                    <a:lumMod val="50000"/>
                  </a:schemeClr>
                </a:solidFill>
              </a:rPr>
              <a:t>BLOCK, </a:t>
            </a:r>
            <a:r>
              <a:rPr lang="en-US" sz="3200" b="1" dirty="0" smtClean="0">
                <a:solidFill>
                  <a:schemeClr val="accent1">
                    <a:lumMod val="50000"/>
                  </a:schemeClr>
                </a:solidFill>
              </a:rPr>
              <a:t>VIKASPURI</a:t>
            </a:r>
            <a:endParaRPr lang="en-US" sz="3200" b="1" dirty="0">
              <a:solidFill>
                <a:schemeClr val="accent1">
                  <a:lumMod val="50000"/>
                </a:schemeClr>
              </a:solidFill>
            </a:endParaRPr>
          </a:p>
          <a:p>
            <a:r>
              <a:rPr lang="en-US" sz="2800" b="1" dirty="0">
                <a:solidFill>
                  <a:schemeClr val="accent5">
                    <a:lumMod val="75000"/>
                  </a:schemeClr>
                </a:solidFill>
              </a:rPr>
              <a:t>                         </a:t>
            </a:r>
            <a:r>
              <a:rPr lang="en-US" sz="2800" b="1" dirty="0" smtClean="0">
                <a:solidFill>
                  <a:schemeClr val="accent5">
                    <a:lumMod val="75000"/>
                  </a:schemeClr>
                </a:solidFill>
              </a:rPr>
              <a:t>CLASS </a:t>
            </a:r>
            <a:r>
              <a:rPr lang="en-US" sz="2800" b="1" dirty="0">
                <a:solidFill>
                  <a:schemeClr val="accent5">
                    <a:lumMod val="75000"/>
                  </a:schemeClr>
                </a:solidFill>
              </a:rPr>
              <a:t>– 3</a:t>
            </a:r>
          </a:p>
          <a:p>
            <a:r>
              <a:rPr lang="en-US" sz="3200" b="1" dirty="0">
                <a:solidFill>
                  <a:schemeClr val="accent1">
                    <a:lumMod val="50000"/>
                  </a:schemeClr>
                </a:solidFill>
              </a:rPr>
              <a:t>       </a:t>
            </a:r>
            <a:r>
              <a:rPr lang="en-US" sz="3200" b="1" dirty="0" smtClean="0">
                <a:solidFill>
                  <a:schemeClr val="accent1">
                    <a:lumMod val="50000"/>
                  </a:schemeClr>
                </a:solidFill>
              </a:rPr>
              <a:t>    </a:t>
            </a:r>
            <a:r>
              <a:rPr lang="en-US" sz="2800" b="1" dirty="0">
                <a:solidFill>
                  <a:srgbClr val="C00000"/>
                </a:solidFill>
              </a:rPr>
              <a:t>HOLIDAY HOMEWORK</a:t>
            </a:r>
          </a:p>
          <a:p>
            <a:r>
              <a:rPr lang="en-US" sz="2800" b="1" dirty="0">
                <a:solidFill>
                  <a:srgbClr val="C00000"/>
                </a:solidFill>
              </a:rPr>
              <a:t>               </a:t>
            </a:r>
            <a:r>
              <a:rPr lang="en-US" sz="2800" b="1" dirty="0" smtClean="0">
                <a:solidFill>
                  <a:srgbClr val="C00000"/>
                </a:solidFill>
              </a:rPr>
              <a:t>       </a:t>
            </a:r>
            <a:r>
              <a:rPr lang="en-US" sz="2800" b="1" dirty="0">
                <a:solidFill>
                  <a:srgbClr val="C00000"/>
                </a:solidFill>
              </a:rPr>
              <a:t>( </a:t>
            </a:r>
            <a:r>
              <a:rPr lang="en-US" sz="2800" b="1" dirty="0" smtClean="0">
                <a:solidFill>
                  <a:srgbClr val="C00000"/>
                </a:solidFill>
              </a:rPr>
              <a:t>2024 </a:t>
            </a:r>
            <a:r>
              <a:rPr lang="en-US" sz="2800" b="1" dirty="0">
                <a:solidFill>
                  <a:srgbClr val="C00000"/>
                </a:solidFill>
              </a:rPr>
              <a:t>– </a:t>
            </a:r>
            <a:r>
              <a:rPr lang="en-US" sz="2800" b="1" dirty="0" smtClean="0">
                <a:solidFill>
                  <a:srgbClr val="C00000"/>
                </a:solidFill>
              </a:rPr>
              <a:t>2025 </a:t>
            </a:r>
            <a:r>
              <a:rPr lang="en-US" sz="2800" b="1" dirty="0">
                <a:solidFill>
                  <a:srgbClr val="C00000"/>
                </a:solidFill>
              </a:rPr>
              <a:t>)</a:t>
            </a:r>
          </a:p>
          <a:p>
            <a:endParaRPr lang="en-US" sz="3200" b="1" dirty="0">
              <a:solidFill>
                <a:schemeClr val="accent1">
                  <a:lumMod val="50000"/>
                </a:schemeClr>
              </a:solidFill>
            </a:endParaRPr>
          </a:p>
          <a:p>
            <a:endParaRPr lang="en-US" sz="3200" b="1" dirty="0">
              <a:solidFill>
                <a:schemeClr val="accent1">
                  <a:lumMod val="50000"/>
                </a:schemeClr>
              </a:solidFill>
            </a:endParaRPr>
          </a:p>
          <a:p>
            <a:r>
              <a:rPr lang="en-US" sz="3200" b="1" dirty="0">
                <a:solidFill>
                  <a:schemeClr val="accent1">
                    <a:lumMod val="50000"/>
                  </a:schemeClr>
                </a:solidFill>
              </a:rPr>
              <a:t> </a:t>
            </a:r>
            <a:endParaRPr lang="en-IN" sz="3200" b="1" dirty="0">
              <a:solidFill>
                <a:schemeClr val="accent1">
                  <a:lumMod val="50000"/>
                </a:schemeClr>
              </a:solidFill>
            </a:endParaRPr>
          </a:p>
        </p:txBody>
      </p:sp>
    </p:spTree>
    <p:extLst>
      <p:ext uri="{BB962C8B-B14F-4D97-AF65-F5344CB8AC3E}">
        <p14:creationId xmlns:p14="http://schemas.microsoft.com/office/powerpoint/2010/main" val="341928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45127" y="1108364"/>
            <a:ext cx="4585854"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a:solidFill>
                  <a:schemeClr val="tx1"/>
                </a:solidFill>
                <a:effectLst>
                  <a:outerShdw blurRad="38100" dist="38100" dir="2700000" algn="tl">
                    <a:srgbClr val="000000">
                      <a:alpha val="43137"/>
                    </a:srgbClr>
                  </a:outerShdw>
                </a:effectLst>
                <a:latin typeface="Arial Black" pitchFamily="34" charset="0"/>
              </a:rPr>
              <a:t>Imagine that you are a seed, share your journey from a seed to a  young plant</a:t>
            </a:r>
            <a:r>
              <a:rPr lang="en-US" sz="2400" b="1" dirty="0" smtClean="0">
                <a:solidFill>
                  <a:schemeClr val="tx1"/>
                </a:solidFill>
                <a:effectLst>
                  <a:outerShdw blurRad="38100" dist="38100" dir="2700000" algn="tl">
                    <a:srgbClr val="000000">
                      <a:alpha val="43137"/>
                    </a:srgbClr>
                  </a:outerShdw>
                </a:effectLst>
                <a:latin typeface="Arial Black" pitchFamily="34" charset="0"/>
              </a:rPr>
              <a:t>.</a:t>
            </a:r>
          </a:p>
          <a:p>
            <a:r>
              <a:rPr lang="en-US" sz="2400" b="1" dirty="0" smtClean="0">
                <a:solidFill>
                  <a:schemeClr val="tx1"/>
                </a:solidFill>
                <a:effectLst>
                  <a:outerShdw blurRad="38100" dist="38100" dir="2700000" algn="tl">
                    <a:srgbClr val="000000">
                      <a:alpha val="43137"/>
                    </a:srgbClr>
                  </a:outerShdw>
                </a:effectLst>
                <a:latin typeface="Arial Black" pitchFamily="34" charset="0"/>
              </a:rPr>
              <a:t>Also </a:t>
            </a:r>
            <a:r>
              <a:rPr lang="en-US" sz="2400" b="1" dirty="0">
                <a:solidFill>
                  <a:schemeClr val="tx1"/>
                </a:solidFill>
                <a:effectLst>
                  <a:outerShdw blurRad="38100" dist="38100" dir="2700000" algn="tl">
                    <a:srgbClr val="000000">
                      <a:alpha val="43137"/>
                    </a:srgbClr>
                  </a:outerShdw>
                </a:effectLst>
                <a:latin typeface="Arial Black" pitchFamily="34" charset="0"/>
              </a:rPr>
              <a:t>elaborate that how you feel when </a:t>
            </a:r>
            <a:r>
              <a:rPr lang="en-US" sz="2400" b="1" dirty="0" smtClean="0">
                <a:solidFill>
                  <a:schemeClr val="tx1"/>
                </a:solidFill>
                <a:effectLst>
                  <a:outerShdw blurRad="38100" dist="38100" dir="2700000" algn="tl">
                    <a:srgbClr val="000000">
                      <a:alpha val="43137"/>
                    </a:srgbClr>
                  </a:outerShdw>
                </a:effectLst>
                <a:latin typeface="Arial Black" pitchFamily="34" charset="0"/>
              </a:rPr>
              <a:t>you are watered and how you feel when your leaves </a:t>
            </a:r>
            <a:r>
              <a:rPr lang="en-US" sz="2400" b="1" dirty="0">
                <a:solidFill>
                  <a:schemeClr val="tx1"/>
                </a:solidFill>
                <a:effectLst>
                  <a:outerShdw blurRad="38100" dist="38100" dir="2700000" algn="tl">
                    <a:srgbClr val="000000">
                      <a:alpha val="43137"/>
                    </a:srgbClr>
                  </a:outerShdw>
                </a:effectLst>
                <a:latin typeface="Arial Black" pitchFamily="34" charset="0"/>
              </a:rPr>
              <a:t>are plucked </a:t>
            </a:r>
            <a:r>
              <a:rPr lang="en-US" sz="2400" b="1" dirty="0" smtClean="0">
                <a:solidFill>
                  <a:schemeClr val="tx1"/>
                </a:solidFill>
                <a:effectLst>
                  <a:outerShdw blurRad="38100" dist="38100" dir="2700000" algn="tl">
                    <a:srgbClr val="000000">
                      <a:alpha val="43137"/>
                    </a:srgbClr>
                  </a:outerShdw>
                </a:effectLst>
                <a:latin typeface="Arial Black" pitchFamily="34" charset="0"/>
              </a:rPr>
              <a:t>off</a:t>
            </a:r>
            <a:r>
              <a:rPr lang="en-US" sz="2400" b="1" dirty="0">
                <a:solidFill>
                  <a:schemeClr val="tx1"/>
                </a:solidFill>
                <a:effectLst>
                  <a:outerShdw blurRad="38100" dist="38100" dir="2700000" algn="tl">
                    <a:srgbClr val="000000">
                      <a:alpha val="43137"/>
                    </a:srgbClr>
                  </a:outerShdw>
                </a:effectLst>
                <a:latin typeface="Arial Black" pitchFamily="34" charset="0"/>
              </a:rPr>
              <a:t>.</a:t>
            </a:r>
            <a:r>
              <a:rPr lang="en-US" sz="2400" b="1" dirty="0" smtClean="0">
                <a:solidFill>
                  <a:schemeClr val="tx1"/>
                </a:solidFill>
                <a:effectLst>
                  <a:outerShdw blurRad="38100" dist="38100" dir="2700000" algn="tl">
                    <a:srgbClr val="000000">
                      <a:alpha val="43137"/>
                    </a:srgbClr>
                  </a:outerShdw>
                </a:effectLst>
                <a:latin typeface="Arial Black" pitchFamily="34" charset="0"/>
              </a:rPr>
              <a:t> </a:t>
            </a:r>
          </a:p>
          <a:p>
            <a:r>
              <a:rPr lang="en-US" sz="2400" b="1" dirty="0" smtClean="0">
                <a:solidFill>
                  <a:schemeClr val="tx1"/>
                </a:solidFill>
                <a:effectLst>
                  <a:outerShdw blurRad="38100" dist="38100" dir="2700000" algn="tl">
                    <a:srgbClr val="000000">
                      <a:alpha val="43137"/>
                    </a:srgbClr>
                  </a:outerShdw>
                </a:effectLst>
                <a:latin typeface="Arial Black" pitchFamily="34" charset="0"/>
              </a:rPr>
              <a:t>Illustrate </a:t>
            </a:r>
            <a:r>
              <a:rPr lang="en-US" sz="2400" b="1" dirty="0">
                <a:solidFill>
                  <a:schemeClr val="tx1"/>
                </a:solidFill>
                <a:effectLst>
                  <a:outerShdw blurRad="38100" dist="38100" dir="2700000" algn="tl">
                    <a:srgbClr val="000000">
                      <a:alpha val="43137"/>
                    </a:srgbClr>
                  </a:outerShdw>
                </a:effectLst>
                <a:latin typeface="Arial Black" pitchFamily="34" charset="0"/>
              </a:rPr>
              <a:t>with drawing.</a:t>
            </a:r>
          </a:p>
        </p:txBody>
      </p:sp>
    </p:spTree>
    <p:extLst>
      <p:ext uri="{BB962C8B-B14F-4D97-AF65-F5344CB8AC3E}">
        <p14:creationId xmlns:p14="http://schemas.microsoft.com/office/powerpoint/2010/main" val="374316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21527" y="4572000"/>
            <a:ext cx="8049491" cy="1569660"/>
          </a:xfrm>
          <a:prstGeom prst="rect">
            <a:avLst/>
          </a:prstGeom>
          <a:noFill/>
        </p:spPr>
        <p:txBody>
          <a:bodyPr wrap="square" rtlCol="0">
            <a:spAutoFit/>
          </a:bodyPr>
          <a:lstStyle/>
          <a:p>
            <a:r>
              <a:rPr lang="en-US" sz="9600" b="1" spc="300" dirty="0" smtClean="0">
                <a:effectLst>
                  <a:outerShdw blurRad="38100" dist="38100" dir="2700000" algn="tl">
                    <a:srgbClr val="000000">
                      <a:alpha val="43137"/>
                    </a:srgbClr>
                  </a:outerShdw>
                </a:effectLst>
                <a:latin typeface="Forte" pitchFamily="66" charset="0"/>
              </a:rPr>
              <a:t>RAJASTHAN</a:t>
            </a:r>
            <a:endParaRPr lang="en-US" sz="9600" b="1" spc="300" dirty="0">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417057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6" y="249382"/>
            <a:ext cx="12192000" cy="660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7734" y="1137645"/>
            <a:ext cx="8444344"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latin typeface="Arial Black" pitchFamily="34" charset="0"/>
              </a:rPr>
              <a:t>Rajasthan is the most famous tourist destination and is lovingly described as the Land of Kings or Land of Monuments. It is the combination of royal palaces, alluring forts, elegant </a:t>
            </a:r>
            <a:r>
              <a:rPr lang="en-US" sz="2800" b="1" dirty="0" err="1">
                <a:latin typeface="Arial Black" pitchFamily="34" charset="0"/>
              </a:rPr>
              <a:t>havelis</a:t>
            </a:r>
            <a:r>
              <a:rPr lang="en-US" sz="2800" b="1" dirty="0">
                <a:latin typeface="Arial Black" pitchFamily="34" charset="0"/>
              </a:rPr>
              <a:t>, exotic wildlife parks and extremely rich culture and heritage. </a:t>
            </a:r>
            <a:endParaRPr lang="en-US" sz="2800" b="1" dirty="0" smtClean="0">
              <a:latin typeface="Arial Black" pitchFamily="34" charset="0"/>
            </a:endParaRPr>
          </a:p>
          <a:p>
            <a:endParaRPr lang="en-US" sz="2800" b="1" dirty="0">
              <a:latin typeface="Arial Black" pitchFamily="34" charset="0"/>
            </a:endParaRPr>
          </a:p>
          <a:p>
            <a:r>
              <a:rPr lang="en-US" sz="2800" b="1" dirty="0" smtClean="0">
                <a:latin typeface="Arial Black" pitchFamily="34" charset="0"/>
              </a:rPr>
              <a:t>Prepare </a:t>
            </a:r>
            <a:r>
              <a:rPr lang="en-US" sz="2800" b="1" dirty="0">
                <a:latin typeface="Arial Black" pitchFamily="34" charset="0"/>
              </a:rPr>
              <a:t>a travel brochure </a:t>
            </a:r>
            <a:r>
              <a:rPr lang="en-US" sz="2800" b="1" dirty="0" smtClean="0">
                <a:latin typeface="Arial Black" pitchFamily="34" charset="0"/>
              </a:rPr>
              <a:t>of Rajasthan. </a:t>
            </a:r>
          </a:p>
          <a:p>
            <a:r>
              <a:rPr lang="en-US" sz="2800" b="1" dirty="0" smtClean="0">
                <a:latin typeface="Arial Black" pitchFamily="34" charset="0"/>
              </a:rPr>
              <a:t>( You can use table </a:t>
            </a:r>
            <a:r>
              <a:rPr lang="en-US" sz="2800" b="1" dirty="0" err="1" smtClean="0">
                <a:latin typeface="Arial Black" pitchFamily="34" charset="0"/>
              </a:rPr>
              <a:t>calenders</a:t>
            </a:r>
            <a:r>
              <a:rPr lang="en-US" sz="2800" b="1" dirty="0" smtClean="0">
                <a:latin typeface="Arial Black" pitchFamily="34" charset="0"/>
              </a:rPr>
              <a:t> or invitation cards).</a:t>
            </a:r>
            <a:endParaRPr lang="en-US" sz="2800" b="1" dirty="0">
              <a:latin typeface="Arial Black" pitchFamily="34" charset="0"/>
            </a:endParaRPr>
          </a:p>
        </p:txBody>
      </p:sp>
    </p:spTree>
    <p:extLst>
      <p:ext uri="{BB962C8B-B14F-4D97-AF65-F5344CB8AC3E}">
        <p14:creationId xmlns:p14="http://schemas.microsoft.com/office/powerpoint/2010/main" val="255166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235" y="619770"/>
            <a:ext cx="4696692"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smtClean="0">
                <a:solidFill>
                  <a:schemeClr val="bg1">
                    <a:lumMod val="95000"/>
                    <a:lumOff val="5000"/>
                  </a:schemeClr>
                </a:solidFill>
                <a:latin typeface="Copperplate Gothic Bold" pitchFamily="34" charset="0"/>
              </a:rPr>
              <a:t>III - A</a:t>
            </a:r>
          </a:p>
          <a:p>
            <a:r>
              <a:rPr lang="en-US" sz="2000" b="1" dirty="0" smtClean="0">
                <a:solidFill>
                  <a:srgbClr val="002060"/>
                </a:solidFill>
                <a:latin typeface="Arial Black" pitchFamily="34" charset="0"/>
              </a:rPr>
              <a:t>Students </a:t>
            </a:r>
            <a:r>
              <a:rPr lang="en-US" sz="2000" b="1" dirty="0">
                <a:solidFill>
                  <a:srgbClr val="002060"/>
                </a:solidFill>
                <a:latin typeface="Arial Black" pitchFamily="34" charset="0"/>
              </a:rPr>
              <a:t>have to make models and posters according to their Roll numbers</a:t>
            </a:r>
            <a:r>
              <a:rPr lang="en-US" sz="2000" b="1" dirty="0" smtClean="0">
                <a:solidFill>
                  <a:srgbClr val="002060"/>
                </a:solidFill>
                <a:latin typeface="Arial Black" pitchFamily="34" charset="0"/>
              </a:rPr>
              <a:t>.</a:t>
            </a:r>
          </a:p>
          <a:p>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1-5 </a:t>
            </a:r>
            <a:r>
              <a:rPr lang="en-US" sz="2000" b="1" dirty="0" smtClean="0">
                <a:solidFill>
                  <a:srgbClr val="002060"/>
                </a:solidFill>
                <a:latin typeface="Arial Black" pitchFamily="34" charset="0"/>
              </a:rPr>
              <a:t> </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Kumbalgarh</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Fort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Prithvi</a:t>
            </a:r>
            <a:r>
              <a:rPr lang="en-US" sz="2000" b="1" dirty="0">
                <a:solidFill>
                  <a:srgbClr val="002060"/>
                </a:solidFill>
                <a:latin typeface="Arial Black" pitchFamily="34" charset="0"/>
              </a:rPr>
              <a:t> Raj  </a:t>
            </a:r>
            <a:r>
              <a:rPr lang="en-US" sz="2000" b="1" dirty="0" err="1" smtClean="0">
                <a:solidFill>
                  <a:srgbClr val="002060"/>
                </a:solidFill>
                <a:latin typeface="Arial Black" pitchFamily="34" charset="0"/>
              </a:rPr>
              <a:t>Chauhan</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6-10</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Jal</a:t>
            </a:r>
            <a:r>
              <a:rPr lang="en-US" sz="2000" b="1" dirty="0">
                <a:solidFill>
                  <a:srgbClr val="002060"/>
                </a:solidFill>
                <a:latin typeface="Arial Black" pitchFamily="34" charset="0"/>
              </a:rPr>
              <a:t> </a:t>
            </a:r>
            <a:r>
              <a:rPr lang="en-US" sz="2000" b="1" dirty="0" err="1">
                <a:solidFill>
                  <a:srgbClr val="002060"/>
                </a:solidFill>
                <a:latin typeface="Arial Black" pitchFamily="34" charset="0"/>
              </a:rPr>
              <a:t>Mahal</a:t>
            </a:r>
            <a:r>
              <a:rPr lang="en-US" sz="2000" b="1" dirty="0">
                <a:solidFill>
                  <a:srgbClr val="002060"/>
                </a:solidFill>
                <a:latin typeface="Arial Black" pitchFamily="34" charset="0"/>
              </a:rPr>
              <a:t> (Jaipur</a:t>
            </a:r>
            <a:r>
              <a:rPr lang="en-US" sz="2000" b="1" dirty="0" smtClean="0">
                <a:solidFill>
                  <a:srgbClr val="002060"/>
                </a:solidFill>
                <a:latin typeface="Arial Black" pitchFamily="34" charset="0"/>
              </a:rPr>
              <a: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Irfan</a:t>
            </a:r>
            <a:r>
              <a:rPr lang="en-US" sz="2000" b="1" dirty="0">
                <a:solidFill>
                  <a:srgbClr val="002060"/>
                </a:solidFill>
                <a:latin typeface="Arial Black" pitchFamily="34" charset="0"/>
              </a:rPr>
              <a:t> Khan </a:t>
            </a:r>
            <a:r>
              <a:rPr lang="en-US" sz="2000" b="1" dirty="0" smtClean="0">
                <a:solidFill>
                  <a:srgbClr val="002060"/>
                </a:solidFill>
                <a:latin typeface="Arial Black" pitchFamily="34" charset="0"/>
              </a:rPr>
              <a:t>cricketer</a:t>
            </a: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11-15</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Khatu</a:t>
            </a:r>
            <a:r>
              <a:rPr lang="en-US" sz="2000" b="1" dirty="0">
                <a:solidFill>
                  <a:srgbClr val="002060"/>
                </a:solidFill>
                <a:latin typeface="Arial Black" pitchFamily="34" charset="0"/>
              </a:rPr>
              <a:t> </a:t>
            </a:r>
            <a:r>
              <a:rPr lang="en-US" sz="2000" b="1" dirty="0" err="1">
                <a:solidFill>
                  <a:srgbClr val="002060"/>
                </a:solidFill>
                <a:latin typeface="Arial Black" pitchFamily="34" charset="0"/>
              </a:rPr>
              <a:t>Shyam</a:t>
            </a:r>
            <a:r>
              <a:rPr lang="en-US" sz="2000" b="1" dirty="0">
                <a:solidFill>
                  <a:srgbClr val="002060"/>
                </a:solidFill>
                <a:latin typeface="Arial Black" pitchFamily="34" charset="0"/>
              </a:rPr>
              <a:t> </a:t>
            </a:r>
            <a:r>
              <a:rPr lang="en-US" sz="2000" b="1" dirty="0" err="1" smtClean="0">
                <a:solidFill>
                  <a:srgbClr val="002060"/>
                </a:solidFill>
                <a:latin typeface="Arial Black" pitchFamily="34" charset="0"/>
              </a:rPr>
              <a:t>Mandir</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Pratibha</a:t>
            </a:r>
            <a:r>
              <a:rPr lang="en-US" sz="2000" b="1" dirty="0">
                <a:solidFill>
                  <a:srgbClr val="002060"/>
                </a:solidFill>
                <a:latin typeface="Arial Black" pitchFamily="34" charset="0"/>
              </a:rPr>
              <a:t> </a:t>
            </a:r>
            <a:r>
              <a:rPr lang="en-US" sz="2000" b="1" dirty="0" err="1" smtClean="0">
                <a:solidFill>
                  <a:srgbClr val="002060"/>
                </a:solidFill>
                <a:latin typeface="Arial Black" pitchFamily="34" charset="0"/>
              </a:rPr>
              <a:t>Patil</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16-20 </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smtClean="0">
                <a:solidFill>
                  <a:srgbClr val="002060"/>
                </a:solidFill>
                <a:latin typeface="Arial Black" pitchFamily="34" charset="0"/>
              </a:rPr>
              <a:t>Ranthambore</a:t>
            </a:r>
            <a:r>
              <a:rPr lang="en-US" sz="2000" b="1" dirty="0" smtClean="0">
                <a:solidFill>
                  <a:srgbClr val="002060"/>
                </a:solidFill>
                <a:latin typeface="Arial Black" pitchFamily="34" charset="0"/>
              </a:rPr>
              <a:t> </a:t>
            </a:r>
            <a:r>
              <a:rPr lang="en-US" sz="2000" b="1" dirty="0">
                <a:solidFill>
                  <a:srgbClr val="002060"/>
                </a:solidFill>
                <a:latin typeface="Arial Black" pitchFamily="34" charset="0"/>
              </a:rPr>
              <a:t>National </a:t>
            </a:r>
            <a:r>
              <a:rPr lang="en-US" sz="2000" b="1" dirty="0" smtClean="0">
                <a:solidFill>
                  <a:srgbClr val="002060"/>
                </a:solidFill>
                <a:latin typeface="Arial Black" pitchFamily="34" charset="0"/>
              </a:rPr>
              <a:t>Park</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Rajasthani</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Cuisine</a:t>
            </a:r>
          </a:p>
        </p:txBody>
      </p:sp>
      <p:sp>
        <p:nvSpPr>
          <p:cNvPr id="3" name="Rectangle 2"/>
          <p:cNvSpPr/>
          <p:nvPr/>
        </p:nvSpPr>
        <p:spPr>
          <a:xfrm>
            <a:off x="6359236" y="616085"/>
            <a:ext cx="4682837"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2000" b="1" dirty="0">
                <a:solidFill>
                  <a:srgbClr val="002060"/>
                </a:solidFill>
                <a:latin typeface="Arial Black" pitchFamily="34" charset="0"/>
              </a:rPr>
              <a:t>Roll No. 21-25</a:t>
            </a:r>
          </a:p>
          <a:p>
            <a:pPr lvl="0"/>
            <a:r>
              <a:rPr lang="en-US" sz="2000" b="1" dirty="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a:solidFill>
                  <a:srgbClr val="002060"/>
                </a:solidFill>
                <a:latin typeface="Arial Black" pitchFamily="34" charset="0"/>
              </a:rPr>
              <a:t>Camel Safaris</a:t>
            </a:r>
          </a:p>
          <a:p>
            <a:pPr lvl="0"/>
            <a:r>
              <a:rPr lang="en-US" sz="2000" b="1" dirty="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Ila</a:t>
            </a:r>
            <a:r>
              <a:rPr lang="en-US" sz="2000" b="1" dirty="0">
                <a:solidFill>
                  <a:srgbClr val="002060"/>
                </a:solidFill>
                <a:latin typeface="Arial Black" pitchFamily="34" charset="0"/>
              </a:rPr>
              <a:t> </a:t>
            </a:r>
            <a:r>
              <a:rPr lang="en-US" sz="2000" b="1" dirty="0" err="1">
                <a:solidFill>
                  <a:srgbClr val="002060"/>
                </a:solidFill>
                <a:latin typeface="Arial Black" pitchFamily="34" charset="0"/>
              </a:rPr>
              <a:t>Arun</a:t>
            </a:r>
            <a:endParaRPr lang="en-US" sz="2000" b="1" dirty="0">
              <a:solidFill>
                <a:srgbClr val="002060"/>
              </a:solidFill>
              <a:latin typeface="Arial Black" pitchFamily="34" charset="0"/>
            </a:endParaRPr>
          </a:p>
          <a:p>
            <a:pPr lvl="0"/>
            <a:r>
              <a:rPr lang="en-US" sz="2000" b="1" dirty="0">
                <a:solidFill>
                  <a:srgbClr val="002060"/>
                </a:solidFill>
                <a:latin typeface="Arial Black" pitchFamily="34" charset="0"/>
              </a:rPr>
              <a:t>Roll No. 26-30</a:t>
            </a:r>
          </a:p>
          <a:p>
            <a:pPr lvl="0"/>
            <a:r>
              <a:rPr lang="en-US" sz="2000" b="1" dirty="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smtClean="0">
                <a:solidFill>
                  <a:srgbClr val="002060"/>
                </a:solidFill>
                <a:latin typeface="Arial Black" pitchFamily="34" charset="0"/>
              </a:rPr>
              <a:t>Katputli</a:t>
            </a:r>
            <a:r>
              <a:rPr lang="en-US" sz="2000" b="1" dirty="0" smtClean="0">
                <a:solidFill>
                  <a:srgbClr val="002060"/>
                </a:solidFill>
                <a:latin typeface="Arial Black" pitchFamily="34" charset="0"/>
              </a:rPr>
              <a:t> </a:t>
            </a:r>
            <a:endParaRPr lang="en-US" sz="2000" b="1" dirty="0">
              <a:solidFill>
                <a:srgbClr val="002060"/>
              </a:solidFill>
              <a:latin typeface="Arial Black" pitchFamily="34" charset="0"/>
            </a:endParaRPr>
          </a:p>
          <a:p>
            <a:pPr lvl="0"/>
            <a:r>
              <a:rPr lang="en-US" sz="2000" b="1" dirty="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Pushkar</a:t>
            </a:r>
            <a:r>
              <a:rPr lang="en-US" sz="2000" b="1" dirty="0">
                <a:solidFill>
                  <a:srgbClr val="002060"/>
                </a:solidFill>
                <a:latin typeface="Arial Black" pitchFamily="34" charset="0"/>
              </a:rPr>
              <a:t> Fair</a:t>
            </a:r>
          </a:p>
          <a:p>
            <a:pPr lvl="0"/>
            <a:r>
              <a:rPr lang="en-US" sz="2000" b="1" dirty="0">
                <a:solidFill>
                  <a:srgbClr val="002060"/>
                </a:solidFill>
                <a:latin typeface="Arial Black" pitchFamily="34" charset="0"/>
              </a:rPr>
              <a:t>Roll No. 31 -35</a:t>
            </a:r>
          </a:p>
          <a:p>
            <a:pPr lvl="0"/>
            <a:r>
              <a:rPr lang="en-US" sz="2000" b="1" dirty="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Amarpali</a:t>
            </a:r>
            <a:r>
              <a:rPr lang="en-US" sz="2000" b="1" dirty="0">
                <a:solidFill>
                  <a:srgbClr val="002060"/>
                </a:solidFill>
                <a:latin typeface="Arial Black" pitchFamily="34" charset="0"/>
              </a:rPr>
              <a:t> Museum(Jaipur) </a:t>
            </a:r>
          </a:p>
          <a:p>
            <a:pPr lvl="0"/>
            <a:r>
              <a:rPr lang="en-US" sz="2000" b="1" dirty="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Dulendhi</a:t>
            </a:r>
            <a:r>
              <a:rPr lang="en-US" sz="2000" b="1" dirty="0">
                <a:solidFill>
                  <a:srgbClr val="002060"/>
                </a:solidFill>
                <a:latin typeface="Arial Black" pitchFamily="34" charset="0"/>
              </a:rPr>
              <a:t> Festival</a:t>
            </a:r>
          </a:p>
          <a:p>
            <a:pPr lvl="0"/>
            <a:r>
              <a:rPr lang="en-US" sz="2000" b="1" dirty="0">
                <a:solidFill>
                  <a:srgbClr val="002060"/>
                </a:solidFill>
                <a:latin typeface="Arial Black" pitchFamily="34" charset="0"/>
              </a:rPr>
              <a:t>Roll No. 36 -40</a:t>
            </a:r>
          </a:p>
          <a:p>
            <a:pPr lvl="0"/>
            <a:r>
              <a:rPr lang="en-US" sz="2000" b="1" dirty="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Rajasthani</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Terracotta</a:t>
            </a:r>
            <a:endParaRPr lang="en-US" sz="2000" b="1" dirty="0">
              <a:solidFill>
                <a:srgbClr val="002060"/>
              </a:solidFill>
              <a:latin typeface="Arial Black" pitchFamily="34" charset="0"/>
            </a:endParaRPr>
          </a:p>
          <a:p>
            <a:pPr lvl="0"/>
            <a:r>
              <a:rPr lang="en-US" sz="2000" b="1" dirty="0" smtClean="0">
                <a:solidFill>
                  <a:srgbClr val="002060"/>
                </a:solidFill>
                <a:latin typeface="Arial Black" pitchFamily="34" charset="0"/>
              </a:rPr>
              <a:t>Collage/poster of tourist places of </a:t>
            </a:r>
            <a:r>
              <a:rPr lang="en-US" sz="2000" b="1" dirty="0">
                <a:solidFill>
                  <a:srgbClr val="002060"/>
                </a:solidFill>
                <a:latin typeface="Arial Black" pitchFamily="34" charset="0"/>
              </a:rPr>
              <a:t>R</a:t>
            </a:r>
            <a:r>
              <a:rPr lang="en-US" sz="2000" b="1" dirty="0" smtClean="0">
                <a:solidFill>
                  <a:srgbClr val="002060"/>
                </a:solidFill>
                <a:latin typeface="Arial Black" pitchFamily="34" charset="0"/>
              </a:rPr>
              <a:t>ajasthan .</a:t>
            </a:r>
          </a:p>
          <a:p>
            <a:pPr lvl="0"/>
            <a:endParaRPr lang="en-US" sz="2000" b="1" dirty="0">
              <a:solidFill>
                <a:srgbClr val="002060"/>
              </a:solidFill>
              <a:latin typeface="Arial Black" pitchFamily="34" charset="0"/>
            </a:endParaRPr>
          </a:p>
          <a:p>
            <a:pPr lvl="0"/>
            <a:r>
              <a:rPr lang="en-US" sz="2000" b="1" dirty="0">
                <a:solidFill>
                  <a:srgbClr val="002060"/>
                </a:solidFill>
                <a:latin typeface="Arial Black" pitchFamily="34" charset="0"/>
              </a:rPr>
              <a:t>(Photos and videos regarding these will be shared in class </a:t>
            </a:r>
            <a:r>
              <a:rPr lang="en-US" sz="2000" b="1" dirty="0" err="1">
                <a:solidFill>
                  <a:srgbClr val="002060"/>
                </a:solidFill>
                <a:latin typeface="Arial Black" pitchFamily="34" charset="0"/>
              </a:rPr>
              <a:t>WhatsApp</a:t>
            </a:r>
            <a:r>
              <a:rPr lang="en-US" sz="2000" b="1" dirty="0">
                <a:solidFill>
                  <a:srgbClr val="002060"/>
                </a:solidFill>
                <a:latin typeface="Arial Black" pitchFamily="34" charset="0"/>
              </a:rPr>
              <a:t> group)</a:t>
            </a:r>
          </a:p>
        </p:txBody>
      </p:sp>
    </p:spTree>
    <p:extLst>
      <p:ext uri="{BB962C8B-B14F-4D97-AF65-F5344CB8AC3E}">
        <p14:creationId xmlns:p14="http://schemas.microsoft.com/office/powerpoint/2010/main" val="161709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0545" y="587825"/>
            <a:ext cx="4488873"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smtClean="0">
                <a:solidFill>
                  <a:schemeClr val="bg1">
                    <a:lumMod val="95000"/>
                    <a:lumOff val="5000"/>
                  </a:schemeClr>
                </a:solidFill>
                <a:latin typeface="Copperplate Gothic Bold" pitchFamily="34" charset="0"/>
              </a:rPr>
              <a:t>III - B</a:t>
            </a:r>
            <a:r>
              <a:rPr lang="en-US" sz="2000" b="1" dirty="0" smtClean="0">
                <a:solidFill>
                  <a:srgbClr val="002060"/>
                </a:solidFill>
                <a:latin typeface="Arial Black" pitchFamily="34" charset="0"/>
              </a:rPr>
              <a:t> </a:t>
            </a:r>
          </a:p>
          <a:p>
            <a:r>
              <a:rPr lang="en-US" sz="2000" b="1" dirty="0" smtClean="0">
                <a:solidFill>
                  <a:srgbClr val="002060"/>
                </a:solidFill>
                <a:latin typeface="Arial Black" pitchFamily="34" charset="0"/>
              </a:rPr>
              <a:t>Students </a:t>
            </a:r>
            <a:r>
              <a:rPr lang="en-US" sz="2000" b="1" dirty="0">
                <a:solidFill>
                  <a:srgbClr val="002060"/>
                </a:solidFill>
                <a:latin typeface="Arial Black" pitchFamily="34" charset="0"/>
              </a:rPr>
              <a:t>have to make models and posters according to their Roll numbers</a:t>
            </a:r>
            <a:r>
              <a:rPr lang="en-US" sz="2000" b="1" dirty="0" smtClean="0">
                <a:solidFill>
                  <a:srgbClr val="002060"/>
                </a:solidFill>
                <a:latin typeface="Arial Black" pitchFamily="34" charset="0"/>
              </a:rPr>
              <a:t>.</a:t>
            </a:r>
          </a:p>
          <a:p>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1-5 </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Hawamahal</a:t>
            </a:r>
            <a:r>
              <a:rPr lang="en-US" sz="2000" b="1" dirty="0">
                <a:solidFill>
                  <a:srgbClr val="002060"/>
                </a:solidFill>
                <a:latin typeface="Arial Black" pitchFamily="34" charset="0"/>
              </a:rPr>
              <a:t> (Jaipur</a:t>
            </a:r>
            <a:r>
              <a:rPr lang="en-US" sz="2000" b="1" dirty="0" smtClean="0">
                <a:solidFill>
                  <a:srgbClr val="002060"/>
                </a:solidFill>
                <a:latin typeface="Arial Black" pitchFamily="34" charset="0"/>
              </a:rPr>
              <a: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Maharana</a:t>
            </a:r>
            <a:r>
              <a:rPr lang="en-US" sz="2000" b="1" dirty="0">
                <a:solidFill>
                  <a:srgbClr val="002060"/>
                </a:solidFill>
                <a:latin typeface="Arial Black" pitchFamily="34" charset="0"/>
              </a:rPr>
              <a:t> </a:t>
            </a:r>
            <a:r>
              <a:rPr lang="en-US" sz="2000" b="1" dirty="0" err="1" smtClean="0">
                <a:solidFill>
                  <a:srgbClr val="002060"/>
                </a:solidFill>
                <a:latin typeface="Arial Black" pitchFamily="34" charset="0"/>
              </a:rPr>
              <a:t>Pratap</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6-10</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Thar</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Desert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Jagjit</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Singh</a:t>
            </a: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11-15</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Jaisalmer</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Fort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a:solidFill>
                  <a:srgbClr val="002060"/>
                </a:solidFill>
                <a:latin typeface="Arial Black" pitchFamily="34" charset="0"/>
              </a:rPr>
              <a:t>Dr. </a:t>
            </a:r>
            <a:r>
              <a:rPr lang="en-US" sz="2000" b="1" dirty="0" err="1">
                <a:solidFill>
                  <a:srgbClr val="002060"/>
                </a:solidFill>
                <a:latin typeface="Arial Black" pitchFamily="34" charset="0"/>
              </a:rPr>
              <a:t>A.P.J.Abdul</a:t>
            </a:r>
            <a:r>
              <a:rPr lang="en-US" sz="2000" b="1" dirty="0">
                <a:solidFill>
                  <a:srgbClr val="002060"/>
                </a:solidFill>
                <a:latin typeface="Arial Black" pitchFamily="34" charset="0"/>
              </a:rPr>
              <a:t> </a:t>
            </a:r>
            <a:r>
              <a:rPr lang="en-US" sz="2000" b="1" dirty="0" err="1" smtClean="0">
                <a:solidFill>
                  <a:srgbClr val="002060"/>
                </a:solidFill>
                <a:latin typeface="Arial Black" pitchFamily="34" charset="0"/>
              </a:rPr>
              <a:t>Kalam</a:t>
            </a:r>
            <a:endParaRPr lang="en-US" sz="2000" b="1" dirty="0" smtClean="0">
              <a:solidFill>
                <a:srgbClr val="002060"/>
              </a:solidFill>
              <a:latin typeface="Arial Black" pitchFamily="34" charset="0"/>
            </a:endParaRPr>
          </a:p>
          <a:p>
            <a:r>
              <a:rPr lang="en-US" sz="2000" b="1" dirty="0" smtClean="0">
                <a:solidFill>
                  <a:srgbClr val="002060"/>
                </a:solidFill>
                <a:latin typeface="Arial Black" pitchFamily="34" charset="0"/>
              </a:rPr>
              <a:t>Roll </a:t>
            </a:r>
            <a:r>
              <a:rPr lang="en-US" sz="2000" b="1" dirty="0">
                <a:solidFill>
                  <a:srgbClr val="002060"/>
                </a:solidFill>
                <a:latin typeface="Arial Black" pitchFamily="34" charset="0"/>
              </a:rPr>
              <a:t>No. </a:t>
            </a:r>
            <a:r>
              <a:rPr lang="en-US" sz="2000" b="1" dirty="0" smtClean="0">
                <a:solidFill>
                  <a:srgbClr val="002060"/>
                </a:solidFill>
                <a:latin typeface="Arial Black" pitchFamily="34" charset="0"/>
              </a:rPr>
              <a:t>16-20</a:t>
            </a:r>
          </a:p>
          <a:p>
            <a:r>
              <a:rPr lang="en-US" sz="2000" b="1" dirty="0" smtClean="0">
                <a:solidFill>
                  <a:srgbClr val="002060"/>
                </a:solidFill>
                <a:latin typeface="Arial Black" pitchFamily="34" charset="0"/>
              </a:rPr>
              <a:t>Model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Neelkanth</a:t>
            </a:r>
            <a:r>
              <a:rPr lang="en-US" sz="2000" b="1" dirty="0">
                <a:solidFill>
                  <a:srgbClr val="002060"/>
                </a:solidFill>
                <a:latin typeface="Arial Black" pitchFamily="34" charset="0"/>
              </a:rPr>
              <a:t> (</a:t>
            </a:r>
            <a:r>
              <a:rPr lang="en-US" sz="2000" b="1" dirty="0" err="1">
                <a:solidFill>
                  <a:srgbClr val="002060"/>
                </a:solidFill>
                <a:latin typeface="Arial Black" pitchFamily="34" charset="0"/>
              </a:rPr>
              <a:t>Alwar</a:t>
            </a:r>
            <a:r>
              <a:rPr lang="en-US" sz="2000" b="1" dirty="0" smtClean="0">
                <a:solidFill>
                  <a:srgbClr val="002060"/>
                </a:solidFill>
                <a:latin typeface="Arial Black" pitchFamily="34" charset="0"/>
              </a:rPr>
              <a:t>)</a:t>
            </a:r>
          </a:p>
          <a:p>
            <a:r>
              <a:rPr lang="en-US" sz="2000" b="1" dirty="0" smtClean="0">
                <a:solidFill>
                  <a:srgbClr val="002060"/>
                </a:solidFill>
                <a:latin typeface="Arial Black" pitchFamily="34" charset="0"/>
              </a:rPr>
              <a:t>Poster </a:t>
            </a:r>
            <a:r>
              <a:rPr lang="en-US" sz="2000" b="1" dirty="0" smtClean="0">
                <a:solidFill>
                  <a:srgbClr val="002060"/>
                </a:solidFill>
                <a:latin typeface="Arial Black" pitchFamily="34" charset="0"/>
              </a:rPr>
              <a:t>of </a:t>
            </a:r>
            <a:r>
              <a:rPr lang="en-US" sz="2000" b="1" dirty="0" err="1">
                <a:solidFill>
                  <a:srgbClr val="002060"/>
                </a:solidFill>
                <a:latin typeface="Arial Black" pitchFamily="34" charset="0"/>
              </a:rPr>
              <a:t>Rajasthani</a:t>
            </a:r>
            <a:r>
              <a:rPr lang="en-US" sz="2000" b="1" dirty="0">
                <a:solidFill>
                  <a:srgbClr val="002060"/>
                </a:solidFill>
                <a:latin typeface="Arial Black" pitchFamily="34" charset="0"/>
              </a:rPr>
              <a:t> </a:t>
            </a:r>
            <a:r>
              <a:rPr lang="en-US" sz="2000" b="1" dirty="0" smtClean="0">
                <a:solidFill>
                  <a:srgbClr val="002060"/>
                </a:solidFill>
                <a:latin typeface="Arial Black" pitchFamily="34" charset="0"/>
              </a:rPr>
              <a:t>Festivals</a:t>
            </a:r>
          </a:p>
        </p:txBody>
      </p:sp>
      <p:sp>
        <p:nvSpPr>
          <p:cNvPr id="4" name="Rectangle 3"/>
          <p:cNvSpPr/>
          <p:nvPr/>
        </p:nvSpPr>
        <p:spPr>
          <a:xfrm>
            <a:off x="6109856" y="619982"/>
            <a:ext cx="5361708"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a:solidFill>
                  <a:srgbClr val="002060"/>
                </a:solidFill>
                <a:latin typeface="Arial Black" pitchFamily="34" charset="0"/>
              </a:rPr>
              <a:t>Roll No. 21-25</a:t>
            </a:r>
          </a:p>
          <a:p>
            <a:r>
              <a:rPr lang="en-US" sz="2000" dirty="0">
                <a:solidFill>
                  <a:srgbClr val="002060"/>
                </a:solidFill>
                <a:latin typeface="Arial Black" pitchFamily="34" charset="0"/>
              </a:rPr>
              <a:t>Model </a:t>
            </a:r>
            <a:r>
              <a:rPr lang="en-US" sz="2000" dirty="0" smtClean="0">
                <a:solidFill>
                  <a:srgbClr val="002060"/>
                </a:solidFill>
                <a:latin typeface="Arial Black" pitchFamily="34" charset="0"/>
              </a:rPr>
              <a:t>of </a:t>
            </a:r>
            <a:r>
              <a:rPr lang="en-US" sz="2000" dirty="0" err="1">
                <a:solidFill>
                  <a:srgbClr val="002060"/>
                </a:solidFill>
                <a:latin typeface="Arial Black" pitchFamily="34" charset="0"/>
              </a:rPr>
              <a:t>Sariska</a:t>
            </a:r>
            <a:r>
              <a:rPr lang="en-US" sz="2000" dirty="0">
                <a:solidFill>
                  <a:srgbClr val="002060"/>
                </a:solidFill>
                <a:latin typeface="Arial Black" pitchFamily="34" charset="0"/>
              </a:rPr>
              <a:t> National  Reserve</a:t>
            </a:r>
          </a:p>
          <a:p>
            <a:r>
              <a:rPr lang="en-US" sz="2000" dirty="0">
                <a:solidFill>
                  <a:srgbClr val="002060"/>
                </a:solidFill>
                <a:latin typeface="Arial Black" pitchFamily="34" charset="0"/>
              </a:rPr>
              <a:t>Poster </a:t>
            </a:r>
            <a:r>
              <a:rPr lang="en-US" sz="2000" dirty="0" smtClean="0">
                <a:solidFill>
                  <a:srgbClr val="002060"/>
                </a:solidFill>
                <a:latin typeface="Arial Black" pitchFamily="34" charset="0"/>
              </a:rPr>
              <a:t>of </a:t>
            </a:r>
            <a:r>
              <a:rPr lang="en-US" sz="2000" dirty="0">
                <a:solidFill>
                  <a:srgbClr val="002060"/>
                </a:solidFill>
                <a:latin typeface="Arial Black" pitchFamily="34" charset="0"/>
              </a:rPr>
              <a:t>Mira </a:t>
            </a:r>
            <a:r>
              <a:rPr lang="en-US" sz="2000" dirty="0" err="1">
                <a:solidFill>
                  <a:srgbClr val="002060"/>
                </a:solidFill>
                <a:latin typeface="Arial Black" pitchFamily="34" charset="0"/>
              </a:rPr>
              <a:t>Bai</a:t>
            </a:r>
            <a:endParaRPr lang="en-US" sz="2000" dirty="0">
              <a:solidFill>
                <a:srgbClr val="002060"/>
              </a:solidFill>
              <a:latin typeface="Arial Black" pitchFamily="34" charset="0"/>
            </a:endParaRPr>
          </a:p>
          <a:p>
            <a:r>
              <a:rPr lang="en-US" sz="2000" dirty="0">
                <a:solidFill>
                  <a:srgbClr val="002060"/>
                </a:solidFill>
                <a:latin typeface="Arial Black" pitchFamily="34" charset="0"/>
              </a:rPr>
              <a:t>Roll No. 26-30</a:t>
            </a:r>
          </a:p>
          <a:p>
            <a:r>
              <a:rPr lang="en-US" sz="2000" dirty="0">
                <a:solidFill>
                  <a:srgbClr val="002060"/>
                </a:solidFill>
                <a:latin typeface="Arial Black" pitchFamily="34" charset="0"/>
              </a:rPr>
              <a:t>Model </a:t>
            </a:r>
            <a:r>
              <a:rPr lang="en-US" sz="2000" dirty="0" smtClean="0">
                <a:solidFill>
                  <a:srgbClr val="002060"/>
                </a:solidFill>
                <a:latin typeface="Arial Black" pitchFamily="34" charset="0"/>
              </a:rPr>
              <a:t>of </a:t>
            </a:r>
            <a:r>
              <a:rPr lang="en-US" sz="2000" dirty="0" err="1">
                <a:solidFill>
                  <a:srgbClr val="002060"/>
                </a:solidFill>
                <a:latin typeface="Arial Black" pitchFamily="34" charset="0"/>
              </a:rPr>
              <a:t>Rajasthani</a:t>
            </a:r>
            <a:r>
              <a:rPr lang="en-US" sz="2000" dirty="0">
                <a:solidFill>
                  <a:srgbClr val="002060"/>
                </a:solidFill>
                <a:latin typeface="Arial Black" pitchFamily="34" charset="0"/>
              </a:rPr>
              <a:t> </a:t>
            </a:r>
            <a:r>
              <a:rPr lang="en-US" sz="2000" dirty="0" err="1">
                <a:solidFill>
                  <a:srgbClr val="002060"/>
                </a:solidFill>
                <a:latin typeface="Arial Black" pitchFamily="34" charset="0"/>
              </a:rPr>
              <a:t>jewellery</a:t>
            </a:r>
            <a:r>
              <a:rPr lang="en-US" sz="2000" dirty="0">
                <a:solidFill>
                  <a:srgbClr val="002060"/>
                </a:solidFill>
                <a:latin typeface="Arial Black" pitchFamily="34" charset="0"/>
              </a:rPr>
              <a:t>  (waste material)</a:t>
            </a:r>
          </a:p>
          <a:p>
            <a:r>
              <a:rPr lang="en-US" sz="2000" dirty="0">
                <a:solidFill>
                  <a:srgbClr val="002060"/>
                </a:solidFill>
                <a:latin typeface="Arial Black" pitchFamily="34" charset="0"/>
              </a:rPr>
              <a:t>Poster </a:t>
            </a:r>
            <a:r>
              <a:rPr lang="en-US" sz="2000" dirty="0" smtClean="0">
                <a:solidFill>
                  <a:srgbClr val="002060"/>
                </a:solidFill>
                <a:latin typeface="Arial Black" pitchFamily="34" charset="0"/>
              </a:rPr>
              <a:t>of </a:t>
            </a:r>
            <a:r>
              <a:rPr lang="en-US" sz="2000" dirty="0">
                <a:solidFill>
                  <a:srgbClr val="002060"/>
                </a:solidFill>
                <a:latin typeface="Arial Black" pitchFamily="34" charset="0"/>
              </a:rPr>
              <a:t>kite Festival </a:t>
            </a:r>
          </a:p>
          <a:p>
            <a:r>
              <a:rPr lang="en-US" sz="2000" dirty="0">
                <a:solidFill>
                  <a:srgbClr val="002060"/>
                </a:solidFill>
                <a:latin typeface="Arial Black" pitchFamily="34" charset="0"/>
              </a:rPr>
              <a:t>Roll No. 31 -35</a:t>
            </a:r>
          </a:p>
          <a:p>
            <a:r>
              <a:rPr lang="en-US" sz="2000" dirty="0">
                <a:solidFill>
                  <a:srgbClr val="002060"/>
                </a:solidFill>
                <a:latin typeface="Arial Black" pitchFamily="34" charset="0"/>
              </a:rPr>
              <a:t>Model </a:t>
            </a:r>
            <a:r>
              <a:rPr lang="en-US" sz="2000" dirty="0" smtClean="0">
                <a:solidFill>
                  <a:srgbClr val="002060"/>
                </a:solidFill>
                <a:latin typeface="Arial Black" pitchFamily="34" charset="0"/>
              </a:rPr>
              <a:t>of </a:t>
            </a:r>
            <a:r>
              <a:rPr lang="en-US" sz="2000" dirty="0" err="1">
                <a:solidFill>
                  <a:srgbClr val="002060"/>
                </a:solidFill>
                <a:latin typeface="Arial Black" pitchFamily="34" charset="0"/>
              </a:rPr>
              <a:t>Tongas</a:t>
            </a:r>
            <a:r>
              <a:rPr lang="en-US" sz="2000" dirty="0">
                <a:solidFill>
                  <a:srgbClr val="002060"/>
                </a:solidFill>
                <a:latin typeface="Arial Black" pitchFamily="34" charset="0"/>
              </a:rPr>
              <a:t> </a:t>
            </a:r>
          </a:p>
          <a:p>
            <a:r>
              <a:rPr lang="en-US" sz="2000" dirty="0">
                <a:solidFill>
                  <a:srgbClr val="002060"/>
                </a:solidFill>
                <a:latin typeface="Arial Black" pitchFamily="34" charset="0"/>
              </a:rPr>
              <a:t>Poster </a:t>
            </a:r>
            <a:r>
              <a:rPr lang="en-US" sz="2000" dirty="0" smtClean="0">
                <a:solidFill>
                  <a:srgbClr val="002060"/>
                </a:solidFill>
                <a:latin typeface="Arial Black" pitchFamily="34" charset="0"/>
              </a:rPr>
              <a:t>of </a:t>
            </a:r>
            <a:r>
              <a:rPr lang="en-US" sz="2000" dirty="0" err="1">
                <a:solidFill>
                  <a:srgbClr val="002060"/>
                </a:solidFill>
                <a:latin typeface="Arial Black" pitchFamily="34" charset="0"/>
              </a:rPr>
              <a:t>Gangaur</a:t>
            </a:r>
            <a:r>
              <a:rPr lang="en-US" sz="2000" dirty="0">
                <a:solidFill>
                  <a:srgbClr val="002060"/>
                </a:solidFill>
                <a:latin typeface="Arial Black" pitchFamily="34" charset="0"/>
              </a:rPr>
              <a:t> Festival</a:t>
            </a:r>
          </a:p>
          <a:p>
            <a:r>
              <a:rPr lang="en-US" sz="2000" dirty="0">
                <a:solidFill>
                  <a:srgbClr val="002060"/>
                </a:solidFill>
                <a:latin typeface="Arial Black" pitchFamily="34" charset="0"/>
              </a:rPr>
              <a:t>Roll No. 36 -40</a:t>
            </a:r>
          </a:p>
          <a:p>
            <a:r>
              <a:rPr lang="en-US" sz="2000" dirty="0">
                <a:solidFill>
                  <a:srgbClr val="002060"/>
                </a:solidFill>
                <a:latin typeface="Arial Black" pitchFamily="34" charset="0"/>
              </a:rPr>
              <a:t>Model </a:t>
            </a:r>
            <a:r>
              <a:rPr lang="en-US" sz="2000" dirty="0" smtClean="0">
                <a:solidFill>
                  <a:srgbClr val="002060"/>
                </a:solidFill>
                <a:latin typeface="Arial Black" pitchFamily="34" charset="0"/>
              </a:rPr>
              <a:t>of </a:t>
            </a:r>
            <a:r>
              <a:rPr lang="en-US" sz="2000" dirty="0" err="1">
                <a:solidFill>
                  <a:srgbClr val="002060"/>
                </a:solidFill>
                <a:latin typeface="Arial Black" pitchFamily="34" charset="0"/>
              </a:rPr>
              <a:t>Toran</a:t>
            </a:r>
            <a:r>
              <a:rPr lang="en-US" sz="2000" dirty="0">
                <a:solidFill>
                  <a:srgbClr val="002060"/>
                </a:solidFill>
                <a:latin typeface="Arial Black" pitchFamily="34" charset="0"/>
              </a:rPr>
              <a:t> (waste material)</a:t>
            </a:r>
          </a:p>
          <a:p>
            <a:r>
              <a:rPr lang="en-US" sz="2000" dirty="0">
                <a:solidFill>
                  <a:srgbClr val="002060"/>
                </a:solidFill>
                <a:latin typeface="Arial Black" pitchFamily="34" charset="0"/>
              </a:rPr>
              <a:t>Collage of forts of Rajasthan (pastel sheets</a:t>
            </a:r>
            <a:r>
              <a:rPr lang="en-US" sz="2000" dirty="0" smtClean="0">
                <a:solidFill>
                  <a:srgbClr val="002060"/>
                </a:solidFill>
                <a:latin typeface="Arial Black" pitchFamily="34" charset="0"/>
              </a:rPr>
              <a:t>)</a:t>
            </a:r>
          </a:p>
          <a:p>
            <a:endParaRPr lang="en-US" sz="2000" dirty="0">
              <a:solidFill>
                <a:srgbClr val="002060"/>
              </a:solidFill>
              <a:latin typeface="Arial Black" pitchFamily="34" charset="0"/>
            </a:endParaRPr>
          </a:p>
          <a:p>
            <a:r>
              <a:rPr lang="en-US" sz="2000" dirty="0">
                <a:solidFill>
                  <a:srgbClr val="002060"/>
                </a:solidFill>
                <a:latin typeface="Arial Black" pitchFamily="34" charset="0"/>
              </a:rPr>
              <a:t>(Photos and videos regarding these will be shared in class </a:t>
            </a:r>
            <a:r>
              <a:rPr lang="en-US" sz="2000" dirty="0" err="1">
                <a:solidFill>
                  <a:srgbClr val="002060"/>
                </a:solidFill>
                <a:latin typeface="Arial Black" pitchFamily="34" charset="0"/>
              </a:rPr>
              <a:t>WhatsApp</a:t>
            </a:r>
            <a:r>
              <a:rPr lang="en-US" sz="2000" dirty="0">
                <a:solidFill>
                  <a:srgbClr val="002060"/>
                </a:solidFill>
                <a:latin typeface="Arial Black" pitchFamily="34" charset="0"/>
              </a:rPr>
              <a:t> group)</a:t>
            </a:r>
          </a:p>
        </p:txBody>
      </p:sp>
    </p:spTree>
    <p:extLst>
      <p:ext uri="{BB962C8B-B14F-4D97-AF65-F5344CB8AC3E}">
        <p14:creationId xmlns:p14="http://schemas.microsoft.com/office/powerpoint/2010/main" val="174117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0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AD8079B-7CC6-8764-A9C0-089C4358D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10"/>
            <a:ext cx="12192000" cy="7204364"/>
          </a:xfrm>
          <a:prstGeom prst="rect">
            <a:avLst/>
          </a:prstGeom>
        </p:spPr>
      </p:pic>
      <p:sp>
        <p:nvSpPr>
          <p:cNvPr id="6" name="TextBox 5">
            <a:extLst>
              <a:ext uri="{FF2B5EF4-FFF2-40B4-BE49-F238E27FC236}">
                <a16:creationId xmlns="" xmlns:a16="http://schemas.microsoft.com/office/drawing/2014/main" id="{8C47E8DC-B6B6-D715-EEE1-FCFDE1FF1CAA}"/>
              </a:ext>
            </a:extLst>
          </p:cNvPr>
          <p:cNvSpPr txBox="1"/>
          <p:nvPr/>
        </p:nvSpPr>
        <p:spPr>
          <a:xfrm>
            <a:off x="2286000" y="1321568"/>
            <a:ext cx="8354291" cy="1754326"/>
          </a:xfrm>
          <a:prstGeom prst="rect">
            <a:avLst/>
          </a:prstGeom>
          <a:noFill/>
        </p:spPr>
        <p:txBody>
          <a:bodyPr wrap="square" rtlCol="0">
            <a:spAutoFit/>
          </a:bodyPr>
          <a:lstStyle/>
          <a:p>
            <a:r>
              <a:rPr lang="en-US" b="1" dirty="0">
                <a:solidFill>
                  <a:schemeClr val="bg1"/>
                </a:solidFill>
              </a:rPr>
              <a:t>Holidays are an integral part of a </a:t>
            </a:r>
            <a:r>
              <a:rPr lang="en-US" b="1" dirty="0" smtClean="0">
                <a:solidFill>
                  <a:schemeClr val="bg1"/>
                </a:solidFill>
              </a:rPr>
              <a:t>student’s </a:t>
            </a:r>
            <a:r>
              <a:rPr lang="en-US" b="1" dirty="0">
                <a:solidFill>
                  <a:schemeClr val="bg1"/>
                </a:solidFill>
              </a:rPr>
              <a:t>life . It's a time for fun , a time to explore and a time to learn in different ways . When holidays are given a meaningful direction, it results in a productive and enjoyable time.  According to NEP to make learning interesting, all the subjects should be integrated.  We, at Columbia believe that learning happens through critical thinking and this holiday homework will keep the child active and observant!</a:t>
            </a:r>
            <a:endParaRPr lang="en-IN" b="1" dirty="0">
              <a:solidFill>
                <a:schemeClr val="bg1"/>
              </a:solidFill>
            </a:endParaRPr>
          </a:p>
        </p:txBody>
      </p:sp>
    </p:spTree>
    <p:extLst>
      <p:ext uri="{BB962C8B-B14F-4D97-AF65-F5344CB8AC3E}">
        <p14:creationId xmlns:p14="http://schemas.microsoft.com/office/powerpoint/2010/main" val="421565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4DC9000-82AD-9064-CD2D-CE39AAC6B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5495"/>
            <a:ext cx="12233179" cy="7338465"/>
          </a:xfrm>
          <a:prstGeom prst="rect">
            <a:avLst/>
          </a:prstGeom>
        </p:spPr>
      </p:pic>
      <p:sp>
        <p:nvSpPr>
          <p:cNvPr id="9" name="TextBox 8">
            <a:extLst>
              <a:ext uri="{FF2B5EF4-FFF2-40B4-BE49-F238E27FC236}">
                <a16:creationId xmlns="" xmlns:a16="http://schemas.microsoft.com/office/drawing/2014/main" id="{0A1902AC-9233-47BB-23C6-373EB8B85295}"/>
              </a:ext>
            </a:extLst>
          </p:cNvPr>
          <p:cNvSpPr txBox="1"/>
          <p:nvPr/>
        </p:nvSpPr>
        <p:spPr>
          <a:xfrm>
            <a:off x="1878486" y="1690000"/>
            <a:ext cx="8498543" cy="3600986"/>
          </a:xfrm>
          <a:prstGeom prst="rect">
            <a:avLst/>
          </a:prstGeom>
          <a:noFill/>
        </p:spPr>
        <p:txBody>
          <a:bodyPr wrap="square">
            <a:spAutoFit/>
          </a:bodyPr>
          <a:lstStyle/>
          <a:p>
            <a:r>
              <a:rPr lang="en-US" sz="2000" b="1" dirty="0">
                <a:solidFill>
                  <a:srgbClr val="FF0000"/>
                </a:solidFill>
              </a:rPr>
              <a:t>                          </a:t>
            </a:r>
            <a:r>
              <a:rPr lang="en-US" sz="2000" b="1" dirty="0" smtClean="0">
                <a:solidFill>
                  <a:srgbClr val="FF0000"/>
                </a:solidFill>
              </a:rPr>
              <a:t> </a:t>
            </a:r>
            <a:r>
              <a:rPr lang="en-US" sz="2800" b="1" dirty="0">
                <a:solidFill>
                  <a:srgbClr val="FF0000"/>
                </a:solidFill>
                <a:latin typeface="Arial Black" pitchFamily="34" charset="0"/>
              </a:rPr>
              <a:t>GENERAL INSTRUCTIONS</a:t>
            </a:r>
            <a:endParaRPr lang="en-US" sz="2000" b="1" dirty="0">
              <a:solidFill>
                <a:srgbClr val="FF0000"/>
              </a:solidFill>
              <a:latin typeface="Arial Black" pitchFamily="34" charset="0"/>
            </a:endParaRPr>
          </a:p>
          <a:p>
            <a:pPr marL="457200" indent="-457200">
              <a:buAutoNum type="arabicPeriod"/>
            </a:pPr>
            <a:r>
              <a:rPr lang="en-US" b="1" dirty="0">
                <a:solidFill>
                  <a:srgbClr val="0070C0"/>
                </a:solidFill>
              </a:rPr>
              <a:t>Holiday Homework for all the subjects is to be done in common file, (A- 3 sheets compiled together).</a:t>
            </a:r>
          </a:p>
          <a:p>
            <a:pPr marL="457200" indent="-457200">
              <a:buAutoNum type="arabicPeriod"/>
            </a:pPr>
            <a:r>
              <a:rPr lang="en-US" b="1" dirty="0">
                <a:solidFill>
                  <a:srgbClr val="0070C0"/>
                </a:solidFill>
              </a:rPr>
              <a:t>The cover page of the file should be attractive, colourful and decorated.</a:t>
            </a:r>
          </a:p>
          <a:p>
            <a:pPr marL="457200" indent="-457200">
              <a:buAutoNum type="arabicPeriod"/>
            </a:pPr>
            <a:r>
              <a:rPr lang="en-US" b="1" dirty="0">
                <a:solidFill>
                  <a:srgbClr val="0070C0"/>
                </a:solidFill>
              </a:rPr>
              <a:t>Illustrate the work with pictures.</a:t>
            </a:r>
          </a:p>
          <a:p>
            <a:pPr marL="457200" indent="-457200">
              <a:buAutoNum type="arabicPeriod"/>
            </a:pPr>
            <a:r>
              <a:rPr lang="en-US" b="1" dirty="0">
                <a:solidFill>
                  <a:srgbClr val="0070C0"/>
                </a:solidFill>
              </a:rPr>
              <a:t>Do not use thermocol because it is harmful for the environment.</a:t>
            </a:r>
          </a:p>
          <a:p>
            <a:pPr marL="457200" indent="-457200">
              <a:buAutoNum type="arabicPeriod"/>
            </a:pPr>
            <a:r>
              <a:rPr lang="en-US" b="1" dirty="0">
                <a:solidFill>
                  <a:srgbClr val="0070C0"/>
                </a:solidFill>
              </a:rPr>
              <a:t>Use only waste material (newspaper, old magazine, laces, buttons, fruit seeds, pencil shavings, waste plastic etc.) for model and file.</a:t>
            </a:r>
          </a:p>
          <a:p>
            <a:pPr marL="457200" indent="-457200">
              <a:buAutoNum type="arabicPeriod"/>
            </a:pPr>
            <a:r>
              <a:rPr lang="en-US" b="1" dirty="0">
                <a:solidFill>
                  <a:srgbClr val="0070C0"/>
                </a:solidFill>
              </a:rPr>
              <a:t>Revise the work done in all subjects.</a:t>
            </a:r>
          </a:p>
          <a:p>
            <a:pPr marL="457200" indent="-457200">
              <a:buAutoNum type="arabicPeriod"/>
            </a:pPr>
            <a:r>
              <a:rPr lang="en-US" b="1" dirty="0">
                <a:solidFill>
                  <a:srgbClr val="0070C0"/>
                </a:solidFill>
              </a:rPr>
              <a:t>Do your work very neatly in your own hand writing. Take help from your parents when </a:t>
            </a:r>
            <a:r>
              <a:rPr lang="en-US" b="1" dirty="0" smtClean="0">
                <a:solidFill>
                  <a:srgbClr val="0070C0"/>
                </a:solidFill>
              </a:rPr>
              <a:t>required</a:t>
            </a:r>
            <a:r>
              <a:rPr lang="en-US" b="1" dirty="0">
                <a:solidFill>
                  <a:srgbClr val="0070C0"/>
                </a:solidFill>
              </a:rPr>
              <a:t> </a:t>
            </a:r>
            <a:r>
              <a:rPr lang="en-US" b="1" dirty="0" smtClean="0">
                <a:solidFill>
                  <a:srgbClr val="0070C0"/>
                </a:solidFill>
              </a:rPr>
              <a:t>.</a:t>
            </a:r>
          </a:p>
          <a:p>
            <a:pPr marL="457200" indent="-457200">
              <a:buAutoNum type="arabicPeriod"/>
            </a:pPr>
            <a:r>
              <a:rPr lang="en-US" b="1" dirty="0" smtClean="0">
                <a:solidFill>
                  <a:srgbClr val="0070C0"/>
                </a:solidFill>
              </a:rPr>
              <a:t>Do page no – 5 to 25 of cursive writing and </a:t>
            </a:r>
            <a:r>
              <a:rPr lang="en-US" b="1" dirty="0" err="1" smtClean="0">
                <a:solidFill>
                  <a:srgbClr val="0070C0"/>
                </a:solidFill>
              </a:rPr>
              <a:t>hindi</a:t>
            </a:r>
            <a:r>
              <a:rPr lang="en-US" b="1" dirty="0" smtClean="0">
                <a:solidFill>
                  <a:srgbClr val="0070C0"/>
                </a:solidFill>
              </a:rPr>
              <a:t> </a:t>
            </a:r>
            <a:r>
              <a:rPr lang="en-US" b="1" dirty="0" err="1" smtClean="0">
                <a:solidFill>
                  <a:srgbClr val="0070C0"/>
                </a:solidFill>
              </a:rPr>
              <a:t>sulekh</a:t>
            </a:r>
            <a:r>
              <a:rPr lang="en-US" b="1" dirty="0" smtClean="0">
                <a:solidFill>
                  <a:srgbClr val="0070C0"/>
                </a:solidFill>
              </a:rPr>
              <a:t> books .</a:t>
            </a:r>
            <a:r>
              <a:rPr lang="en-IN" b="1" dirty="0" smtClean="0">
                <a:solidFill>
                  <a:srgbClr val="0070C0"/>
                </a:solidFill>
              </a:rPr>
              <a:t>  </a:t>
            </a:r>
            <a:endParaRPr lang="en-IN" dirty="0">
              <a:solidFill>
                <a:srgbClr val="0070C0"/>
              </a:solidFill>
            </a:endParaRPr>
          </a:p>
        </p:txBody>
      </p:sp>
    </p:spTree>
    <p:extLst>
      <p:ext uri="{BB962C8B-B14F-4D97-AF65-F5344CB8AC3E}">
        <p14:creationId xmlns:p14="http://schemas.microsoft.com/office/powerpoint/2010/main" val="202811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CD7AE8F-BA76-1712-AE17-43D16DBEB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7DCCFF7D-8689-0C50-5A22-7F32C990F722}"/>
              </a:ext>
            </a:extLst>
          </p:cNvPr>
          <p:cNvSpPr txBox="1"/>
          <p:nvPr/>
        </p:nvSpPr>
        <p:spPr>
          <a:xfrm>
            <a:off x="3214256" y="1480089"/>
            <a:ext cx="7398326" cy="3847207"/>
          </a:xfrm>
          <a:prstGeom prst="rect">
            <a:avLst/>
          </a:prstGeom>
          <a:noFill/>
        </p:spPr>
        <p:txBody>
          <a:bodyPr wrap="square">
            <a:spAutoFit/>
          </a:bodyPr>
          <a:lstStyle/>
          <a:p>
            <a:r>
              <a:rPr lang="en-US" sz="2800" b="1" i="1" dirty="0">
                <a:solidFill>
                  <a:srgbClr val="FF0000"/>
                </a:solidFill>
                <a:latin typeface="Arial Black" pitchFamily="34" charset="0"/>
              </a:rPr>
              <a:t>INCULCATE HEALTHY HABITS </a:t>
            </a:r>
            <a:endParaRPr lang="en-US" sz="2800" b="1" i="1" dirty="0">
              <a:solidFill>
                <a:srgbClr val="002060"/>
              </a:solidFill>
              <a:latin typeface="Arial Black" pitchFamily="34" charset="0"/>
            </a:endParaRPr>
          </a:p>
          <a:p>
            <a:endParaRPr lang="en-US" sz="2000" b="1" dirty="0">
              <a:solidFill>
                <a:srgbClr val="002060"/>
              </a:solidFill>
            </a:endParaRPr>
          </a:p>
          <a:p>
            <a:pPr marL="342900" indent="-342900">
              <a:buFont typeface="Wingdings" panose="05000000000000000000" pitchFamily="2" charset="2"/>
              <a:buChar char="q"/>
            </a:pPr>
            <a:r>
              <a:rPr lang="en-US" sz="2800" b="1" dirty="0" smtClean="0">
                <a:solidFill>
                  <a:srgbClr val="002060"/>
                </a:solidFill>
              </a:rPr>
              <a:t>Getting up early in the morning.</a:t>
            </a:r>
          </a:p>
          <a:p>
            <a:pPr marL="342900" indent="-342900">
              <a:buFont typeface="Wingdings" panose="05000000000000000000" pitchFamily="2" charset="2"/>
              <a:buChar char="q"/>
            </a:pPr>
            <a:r>
              <a:rPr lang="en-US" sz="2800" b="1" dirty="0" smtClean="0">
                <a:solidFill>
                  <a:srgbClr val="002060"/>
                </a:solidFill>
              </a:rPr>
              <a:t>Brushing teeth twice a day.</a:t>
            </a:r>
          </a:p>
          <a:p>
            <a:pPr marL="342900" indent="-342900">
              <a:buFont typeface="Wingdings" panose="05000000000000000000" pitchFamily="2" charset="2"/>
              <a:buChar char="q"/>
            </a:pPr>
            <a:r>
              <a:rPr lang="en-US" sz="2800" b="1" dirty="0" smtClean="0">
                <a:solidFill>
                  <a:srgbClr val="002060"/>
                </a:solidFill>
              </a:rPr>
              <a:t>Washing </a:t>
            </a:r>
            <a:r>
              <a:rPr lang="en-US" sz="2800" b="1" dirty="0">
                <a:solidFill>
                  <a:srgbClr val="002060"/>
                </a:solidFill>
              </a:rPr>
              <a:t>hands.</a:t>
            </a:r>
          </a:p>
          <a:p>
            <a:pPr marL="342900" indent="-342900">
              <a:buFont typeface="Wingdings" panose="05000000000000000000" pitchFamily="2" charset="2"/>
              <a:buChar char="q"/>
            </a:pPr>
            <a:r>
              <a:rPr lang="en-US" sz="2800" b="1" dirty="0" smtClean="0">
                <a:solidFill>
                  <a:srgbClr val="002060"/>
                </a:solidFill>
              </a:rPr>
              <a:t>Eating </a:t>
            </a:r>
            <a:r>
              <a:rPr lang="en-US" sz="2800" b="1" dirty="0">
                <a:solidFill>
                  <a:srgbClr val="002060"/>
                </a:solidFill>
              </a:rPr>
              <a:t>lots of fruits and homemade nutritious food</a:t>
            </a:r>
            <a:r>
              <a:rPr lang="en-US" sz="2800" b="1" dirty="0" smtClean="0">
                <a:solidFill>
                  <a:srgbClr val="002060"/>
                </a:solidFill>
              </a:rPr>
              <a:t>.</a:t>
            </a:r>
          </a:p>
          <a:p>
            <a:pPr marL="342900" indent="-342900">
              <a:buFont typeface="Wingdings" panose="05000000000000000000" pitchFamily="2" charset="2"/>
              <a:buChar char="q"/>
            </a:pPr>
            <a:r>
              <a:rPr lang="en-US" sz="2800" b="1" dirty="0">
                <a:solidFill>
                  <a:srgbClr val="002060"/>
                </a:solidFill>
              </a:rPr>
              <a:t>Drinking lots of water. </a:t>
            </a:r>
          </a:p>
          <a:p>
            <a:pPr marL="342900" indent="-342900">
              <a:buFont typeface="Wingdings" panose="05000000000000000000" pitchFamily="2" charset="2"/>
              <a:buChar char="q"/>
            </a:pPr>
            <a:endParaRPr lang="en-IN" sz="2800" b="1" dirty="0">
              <a:solidFill>
                <a:srgbClr val="002060"/>
              </a:solidFill>
            </a:endParaRPr>
          </a:p>
        </p:txBody>
      </p:sp>
    </p:spTree>
    <p:extLst>
      <p:ext uri="{BB962C8B-B14F-4D97-AF65-F5344CB8AC3E}">
        <p14:creationId xmlns:p14="http://schemas.microsoft.com/office/powerpoint/2010/main" val="47924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blob:https://web.whatsapp.com/e3b0307f-7551-4461-80f9-1e43afbed98a"/>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52438" y="754356"/>
            <a:ext cx="6696507" cy="29854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bg1"/>
                </a:solidFill>
                <a:latin typeface="Arial Black" pitchFamily="34" charset="0"/>
              </a:rPr>
              <a:t>Sow the Mango </a:t>
            </a:r>
            <a:r>
              <a:rPr lang="en-US" sz="2800" b="1" dirty="0" smtClean="0">
                <a:solidFill>
                  <a:schemeClr val="bg1"/>
                </a:solidFill>
                <a:latin typeface="Arial Black" pitchFamily="34" charset="0"/>
              </a:rPr>
              <a:t>Seed </a:t>
            </a:r>
          </a:p>
          <a:p>
            <a:pPr marL="285750" indent="-285750">
              <a:buFont typeface="Arial" pitchFamily="34" charset="0"/>
              <a:buChar char="•"/>
            </a:pPr>
            <a:r>
              <a:rPr lang="en-US" sz="2000" b="1" dirty="0">
                <a:solidFill>
                  <a:schemeClr val="bg1">
                    <a:lumMod val="95000"/>
                    <a:lumOff val="5000"/>
                  </a:schemeClr>
                </a:solidFill>
              </a:rPr>
              <a:t>S</a:t>
            </a:r>
            <a:r>
              <a:rPr lang="en-US" sz="2000" b="1" dirty="0" smtClean="0">
                <a:solidFill>
                  <a:schemeClr val="bg1">
                    <a:lumMod val="95000"/>
                    <a:lumOff val="5000"/>
                  </a:schemeClr>
                </a:solidFill>
              </a:rPr>
              <a:t>ow </a:t>
            </a:r>
            <a:r>
              <a:rPr lang="en-US" sz="2000" b="1" dirty="0">
                <a:solidFill>
                  <a:schemeClr val="bg1">
                    <a:lumMod val="95000"/>
                    <a:lumOff val="5000"/>
                  </a:schemeClr>
                </a:solidFill>
              </a:rPr>
              <a:t>the seed in a waste </a:t>
            </a:r>
            <a:r>
              <a:rPr lang="en-US" sz="2000" b="1" dirty="0" smtClean="0">
                <a:solidFill>
                  <a:schemeClr val="bg1">
                    <a:lumMod val="95000"/>
                    <a:lumOff val="5000"/>
                  </a:schemeClr>
                </a:solidFill>
              </a:rPr>
              <a:t>container</a:t>
            </a:r>
            <a:r>
              <a:rPr lang="en-US" sz="2000" b="1" dirty="0">
                <a:solidFill>
                  <a:schemeClr val="bg1">
                    <a:lumMod val="95000"/>
                    <a:lumOff val="5000"/>
                  </a:schemeClr>
                </a:solidFill>
              </a:rPr>
              <a:t>.</a:t>
            </a:r>
            <a:endParaRPr lang="en-US" sz="2000" b="1" dirty="0" smtClean="0">
              <a:solidFill>
                <a:schemeClr val="bg1">
                  <a:lumMod val="95000"/>
                  <a:lumOff val="5000"/>
                </a:schemeClr>
              </a:solidFill>
            </a:endParaRPr>
          </a:p>
          <a:p>
            <a:pPr marL="285750" indent="-285750">
              <a:buFont typeface="Arial" pitchFamily="34" charset="0"/>
              <a:buChar char="•"/>
            </a:pPr>
            <a:r>
              <a:rPr lang="en-US" sz="2000" b="1" dirty="0">
                <a:solidFill>
                  <a:schemeClr val="bg1">
                    <a:lumMod val="95000"/>
                    <a:lumOff val="5000"/>
                  </a:schemeClr>
                </a:solidFill>
              </a:rPr>
              <a:t>W</a:t>
            </a:r>
            <a:r>
              <a:rPr lang="en-US" sz="2000" b="1" dirty="0" smtClean="0">
                <a:solidFill>
                  <a:schemeClr val="bg1">
                    <a:lumMod val="95000"/>
                    <a:lumOff val="5000"/>
                  </a:schemeClr>
                </a:solidFill>
              </a:rPr>
              <a:t>ater it regularly</a:t>
            </a:r>
            <a:r>
              <a:rPr lang="en-US" sz="2000" b="1" dirty="0">
                <a:solidFill>
                  <a:schemeClr val="bg1">
                    <a:lumMod val="95000"/>
                    <a:lumOff val="5000"/>
                  </a:schemeClr>
                </a:solidFill>
              </a:rPr>
              <a:t>.</a:t>
            </a:r>
            <a:endParaRPr lang="en-US" sz="2000" b="1" dirty="0" smtClean="0">
              <a:solidFill>
                <a:schemeClr val="bg1">
                  <a:lumMod val="95000"/>
                  <a:lumOff val="5000"/>
                </a:schemeClr>
              </a:solidFill>
            </a:endParaRPr>
          </a:p>
          <a:p>
            <a:pPr marL="285750" indent="-285750">
              <a:buFont typeface="Arial" pitchFamily="34" charset="0"/>
              <a:buChar char="•"/>
            </a:pPr>
            <a:r>
              <a:rPr lang="en-US" sz="2000" b="1" dirty="0" smtClean="0">
                <a:solidFill>
                  <a:schemeClr val="bg1">
                    <a:lumMod val="95000"/>
                    <a:lumOff val="5000"/>
                  </a:schemeClr>
                </a:solidFill>
              </a:rPr>
              <a:t>Keep </a:t>
            </a:r>
            <a:r>
              <a:rPr lang="en-US" sz="2000" b="1" dirty="0">
                <a:solidFill>
                  <a:schemeClr val="bg1">
                    <a:lumMod val="95000"/>
                    <a:lumOff val="5000"/>
                  </a:schemeClr>
                </a:solidFill>
              </a:rPr>
              <a:t>it in proper </a:t>
            </a:r>
            <a:r>
              <a:rPr lang="en-US" sz="2000" b="1" dirty="0" smtClean="0">
                <a:solidFill>
                  <a:schemeClr val="bg1">
                    <a:lumMod val="95000"/>
                    <a:lumOff val="5000"/>
                  </a:schemeClr>
                </a:solidFill>
              </a:rPr>
              <a:t>sunlight. Observe it. </a:t>
            </a:r>
          </a:p>
          <a:p>
            <a:pPr marL="285750" indent="-285750">
              <a:buFont typeface="Arial" pitchFamily="34" charset="0"/>
              <a:buChar char="•"/>
            </a:pPr>
            <a:r>
              <a:rPr lang="en-US" sz="2000" b="1" dirty="0">
                <a:solidFill>
                  <a:schemeClr val="bg1">
                    <a:lumMod val="95000"/>
                    <a:lumOff val="5000"/>
                  </a:schemeClr>
                </a:solidFill>
              </a:rPr>
              <a:t>C</a:t>
            </a:r>
            <a:r>
              <a:rPr lang="en-US" sz="2000" b="1" dirty="0" smtClean="0">
                <a:solidFill>
                  <a:schemeClr val="bg1">
                    <a:lumMod val="95000"/>
                    <a:lumOff val="5000"/>
                  </a:schemeClr>
                </a:solidFill>
              </a:rPr>
              <a:t>lick </a:t>
            </a:r>
            <a:r>
              <a:rPr lang="en-US" sz="2000" b="1" dirty="0">
                <a:solidFill>
                  <a:schemeClr val="bg1">
                    <a:lumMod val="95000"/>
                    <a:lumOff val="5000"/>
                  </a:schemeClr>
                </a:solidFill>
              </a:rPr>
              <a:t>pictures and </a:t>
            </a:r>
            <a:r>
              <a:rPr lang="en-US" sz="2000" b="1" dirty="0" smtClean="0">
                <a:solidFill>
                  <a:schemeClr val="bg1">
                    <a:lumMod val="95000"/>
                    <a:lumOff val="5000"/>
                  </a:schemeClr>
                </a:solidFill>
              </a:rPr>
              <a:t>paste </a:t>
            </a:r>
            <a:r>
              <a:rPr lang="en-US" sz="2000" b="1" dirty="0">
                <a:solidFill>
                  <a:schemeClr val="bg1">
                    <a:lumMod val="95000"/>
                    <a:lumOff val="5000"/>
                  </a:schemeClr>
                </a:solidFill>
              </a:rPr>
              <a:t>them in the holiday homework file</a:t>
            </a:r>
            <a:r>
              <a:rPr lang="en-US" sz="2000" b="1" dirty="0" smtClean="0">
                <a:solidFill>
                  <a:schemeClr val="bg1">
                    <a:lumMod val="95000"/>
                    <a:lumOff val="5000"/>
                  </a:schemeClr>
                </a:solidFill>
              </a:rPr>
              <a:t>. </a:t>
            </a:r>
          </a:p>
          <a:p>
            <a:pPr marL="285750" indent="-285750">
              <a:buFont typeface="Arial" pitchFamily="34" charset="0"/>
              <a:buChar char="•"/>
            </a:pPr>
            <a:r>
              <a:rPr lang="en-US" sz="2000" b="1" dirty="0" smtClean="0">
                <a:solidFill>
                  <a:schemeClr val="bg1">
                    <a:lumMod val="95000"/>
                    <a:lumOff val="5000"/>
                  </a:schemeClr>
                </a:solidFill>
              </a:rPr>
              <a:t>Mention </a:t>
            </a:r>
            <a:r>
              <a:rPr lang="en-US" sz="2000" b="1" dirty="0">
                <a:solidFill>
                  <a:schemeClr val="bg1">
                    <a:lumMod val="95000"/>
                    <a:lumOff val="5000"/>
                  </a:schemeClr>
                </a:solidFill>
              </a:rPr>
              <a:t>the date </a:t>
            </a:r>
            <a:r>
              <a:rPr lang="en-US" sz="2000" b="1" dirty="0" smtClean="0">
                <a:solidFill>
                  <a:schemeClr val="bg1">
                    <a:lumMod val="95000"/>
                    <a:lumOff val="5000"/>
                  </a:schemeClr>
                </a:solidFill>
              </a:rPr>
              <a:t>of sowing the seed, the </a:t>
            </a:r>
            <a:r>
              <a:rPr lang="en-US" sz="2000" b="1" dirty="0">
                <a:solidFill>
                  <a:schemeClr val="bg1">
                    <a:lumMod val="95000"/>
                    <a:lumOff val="5000"/>
                  </a:schemeClr>
                </a:solidFill>
              </a:rPr>
              <a:t>sapling you saw for the first time and </a:t>
            </a:r>
            <a:r>
              <a:rPr lang="en-US" sz="2000" b="1" dirty="0" smtClean="0">
                <a:solidFill>
                  <a:schemeClr val="bg1">
                    <a:lumMod val="95000"/>
                    <a:lumOff val="5000"/>
                  </a:schemeClr>
                </a:solidFill>
              </a:rPr>
              <a:t>measure </a:t>
            </a:r>
            <a:r>
              <a:rPr lang="en-US" sz="2000" b="1" dirty="0">
                <a:solidFill>
                  <a:schemeClr val="bg1">
                    <a:lumMod val="95000"/>
                    <a:lumOff val="5000"/>
                  </a:schemeClr>
                </a:solidFill>
              </a:rPr>
              <a:t>it's length twice a week.</a:t>
            </a:r>
          </a:p>
        </p:txBody>
      </p:sp>
      <p:graphicFrame>
        <p:nvGraphicFramePr>
          <p:cNvPr id="4" name="Table 3"/>
          <p:cNvGraphicFramePr>
            <a:graphicFrameLocks noGrp="1"/>
          </p:cNvGraphicFramePr>
          <p:nvPr>
            <p:extLst>
              <p:ext uri="{D42A27DB-BD31-4B8C-83A1-F6EECF244321}">
                <p14:modId xmlns:p14="http://schemas.microsoft.com/office/powerpoint/2010/main" val="1866027223"/>
              </p:ext>
            </p:extLst>
          </p:nvPr>
        </p:nvGraphicFramePr>
        <p:xfrm>
          <a:off x="452438" y="3976256"/>
          <a:ext cx="7070584" cy="2161307"/>
        </p:xfrm>
        <a:graphic>
          <a:graphicData uri="http://schemas.openxmlformats.org/drawingml/2006/table">
            <a:tbl>
              <a:tblPr firstRow="1" bandRow="1">
                <a:tableStyleId>{5C22544A-7EE6-4342-B048-85BDC9FD1C3A}</a:tableStyleId>
              </a:tblPr>
              <a:tblGrid>
                <a:gridCol w="1767646"/>
                <a:gridCol w="1767646"/>
                <a:gridCol w="1767646"/>
                <a:gridCol w="1767646"/>
              </a:tblGrid>
              <a:tr h="577520">
                <a:tc>
                  <a:txBody>
                    <a:bodyPr/>
                    <a:lstStyle/>
                    <a:p>
                      <a:r>
                        <a:rPr lang="en-US" sz="1400" dirty="0" smtClean="0"/>
                        <a:t> DATE</a:t>
                      </a:r>
                      <a:endParaRPr lang="en-US" sz="1400" dirty="0"/>
                    </a:p>
                  </a:txBody>
                  <a:tcPr/>
                </a:tc>
                <a:tc>
                  <a:txBody>
                    <a:bodyPr/>
                    <a:lstStyle/>
                    <a:p>
                      <a:r>
                        <a:rPr lang="en-US" sz="1400" dirty="0" smtClean="0"/>
                        <a:t>OBSERVATION</a:t>
                      </a:r>
                      <a:endParaRPr lang="en-US" sz="1400" dirty="0"/>
                    </a:p>
                  </a:txBody>
                  <a:tcPr/>
                </a:tc>
                <a:tc>
                  <a:txBody>
                    <a:bodyPr/>
                    <a:lstStyle/>
                    <a:p>
                      <a:r>
                        <a:rPr lang="en-US" sz="1400" dirty="0" smtClean="0"/>
                        <a:t>MEASUREMENT</a:t>
                      </a:r>
                      <a:endParaRPr lang="en-US" sz="1400" dirty="0"/>
                    </a:p>
                  </a:txBody>
                  <a:tcPr/>
                </a:tc>
                <a:tc>
                  <a:txBody>
                    <a:bodyPr/>
                    <a:lstStyle/>
                    <a:p>
                      <a:r>
                        <a:rPr lang="en-US" sz="1400" dirty="0" smtClean="0"/>
                        <a:t>DRAW AND COLOUR </a:t>
                      </a:r>
                      <a:endParaRPr lang="en-US" sz="1400" dirty="0"/>
                    </a:p>
                  </a:txBody>
                  <a:tcPr/>
                </a:tc>
              </a:tr>
              <a:tr h="52792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5279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2792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63099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2F978EA-4A42-8942-9B96-40647691AE7C}"/>
              </a:ext>
            </a:extLst>
          </p:cNvPr>
          <p:cNvSpPr txBox="1"/>
          <p:nvPr/>
        </p:nvSpPr>
        <p:spPr>
          <a:xfrm>
            <a:off x="3127011" y="294471"/>
            <a:ext cx="4719919" cy="646331"/>
          </a:xfrm>
          <a:prstGeom prst="rect">
            <a:avLst/>
          </a:prstGeom>
          <a:noFill/>
        </p:spPr>
        <p:txBody>
          <a:bodyPr wrap="square" rtlCol="0">
            <a:spAutoFit/>
          </a:bodyPr>
          <a:lstStyle/>
          <a:p>
            <a:r>
              <a:rPr lang="en-US" sz="3600" b="1" dirty="0">
                <a:solidFill>
                  <a:srgbClr val="C00000"/>
                </a:solidFill>
              </a:rPr>
              <a:t>                </a:t>
            </a:r>
            <a:endParaRPr lang="en-IN" sz="36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231"/>
            <a:ext cx="9132277" cy="5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6"/>
          <p:cNvSpPr txBox="1"/>
          <p:nvPr/>
        </p:nvSpPr>
        <p:spPr>
          <a:xfrm>
            <a:off x="3742592" y="376722"/>
            <a:ext cx="4251481"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b="1" dirty="0" smtClean="0">
                <a:solidFill>
                  <a:schemeClr val="tx2">
                    <a:lumMod val="10000"/>
                  </a:schemeClr>
                </a:solidFill>
                <a:latin typeface="Arial Black" pitchFamily="34" charset="0"/>
              </a:rPr>
              <a:t>READING IS FUN </a:t>
            </a:r>
            <a:endParaRPr lang="en-US" sz="3200" b="1" dirty="0">
              <a:solidFill>
                <a:schemeClr val="tx2">
                  <a:lumMod val="10000"/>
                </a:schemeClr>
              </a:solidFill>
              <a:latin typeface="Arial Black" pitchFamily="34" charset="0"/>
            </a:endParaRPr>
          </a:p>
        </p:txBody>
      </p:sp>
      <p:sp>
        <p:nvSpPr>
          <p:cNvPr id="8" name="TextBox 5"/>
          <p:cNvSpPr txBox="1"/>
          <p:nvPr/>
        </p:nvSpPr>
        <p:spPr>
          <a:xfrm>
            <a:off x="4970585" y="1244911"/>
            <a:ext cx="498230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lumMod val="95000"/>
                    <a:lumOff val="5000"/>
                  </a:schemeClr>
                </a:solidFill>
                <a:latin typeface="Arial Narrow" pitchFamily="34" charset="0"/>
              </a:rPr>
              <a:t>Books are our best friends. Reading books is a pleasure . It has a joy of its own. From the list of the given books :-</a:t>
            </a:r>
          </a:p>
          <a:p>
            <a:endParaRPr lang="en-US" b="1" dirty="0" smtClean="0">
              <a:solidFill>
                <a:schemeClr val="bg1">
                  <a:lumMod val="95000"/>
                  <a:lumOff val="5000"/>
                </a:schemeClr>
              </a:solidFill>
              <a:latin typeface="Arial Narrow" pitchFamily="34" charset="0"/>
            </a:endParaRPr>
          </a:p>
          <a:p>
            <a:pPr marL="285750" indent="-285750">
              <a:buFont typeface="Arial" charset="0"/>
              <a:buChar char="•"/>
            </a:pPr>
            <a:r>
              <a:rPr lang="en-US" b="1" dirty="0" smtClean="0">
                <a:solidFill>
                  <a:schemeClr val="bg1">
                    <a:lumMod val="95000"/>
                    <a:lumOff val="5000"/>
                  </a:schemeClr>
                </a:solidFill>
                <a:latin typeface="Arial Narrow" pitchFamily="34" charset="0"/>
              </a:rPr>
              <a:t>The Blue Umbrella  by Ruskin Bond</a:t>
            </a:r>
          </a:p>
          <a:p>
            <a:pPr marL="285750" indent="-285750">
              <a:buFont typeface="Arial" charset="0"/>
              <a:buChar char="•"/>
            </a:pPr>
            <a:r>
              <a:rPr lang="en-US" b="1" dirty="0" smtClean="0">
                <a:solidFill>
                  <a:schemeClr val="bg1">
                    <a:lumMod val="95000"/>
                    <a:lumOff val="5000"/>
                  </a:schemeClr>
                </a:solidFill>
                <a:latin typeface="Arial Narrow" pitchFamily="34" charset="0"/>
              </a:rPr>
              <a:t>How I taught my Grandmother  to  read  by </a:t>
            </a:r>
            <a:r>
              <a:rPr lang="en-US" b="1" dirty="0" err="1" smtClean="0">
                <a:solidFill>
                  <a:schemeClr val="bg1">
                    <a:lumMod val="95000"/>
                    <a:lumOff val="5000"/>
                  </a:schemeClr>
                </a:solidFill>
                <a:latin typeface="Arial Narrow" pitchFamily="34" charset="0"/>
              </a:rPr>
              <a:t>Sudha</a:t>
            </a:r>
            <a:r>
              <a:rPr lang="en-US" b="1" dirty="0" smtClean="0">
                <a:solidFill>
                  <a:schemeClr val="bg1">
                    <a:lumMod val="95000"/>
                    <a:lumOff val="5000"/>
                  </a:schemeClr>
                </a:solidFill>
                <a:latin typeface="Arial Narrow" pitchFamily="34" charset="0"/>
              </a:rPr>
              <a:t> Murthy</a:t>
            </a:r>
          </a:p>
          <a:p>
            <a:pPr marL="285750" indent="-285750">
              <a:buFont typeface="Arial" charset="0"/>
              <a:buChar char="•"/>
            </a:pPr>
            <a:r>
              <a:rPr lang="en-US" b="1" dirty="0" smtClean="0">
                <a:solidFill>
                  <a:schemeClr val="bg1">
                    <a:lumMod val="95000"/>
                    <a:lumOff val="5000"/>
                  </a:schemeClr>
                </a:solidFill>
                <a:latin typeface="Arial Narrow" pitchFamily="34" charset="0"/>
              </a:rPr>
              <a:t>The Bird with Golden wings by </a:t>
            </a:r>
            <a:r>
              <a:rPr lang="en-US" b="1" dirty="0" err="1" smtClean="0">
                <a:solidFill>
                  <a:schemeClr val="bg1">
                    <a:lumMod val="95000"/>
                    <a:lumOff val="5000"/>
                  </a:schemeClr>
                </a:solidFill>
                <a:latin typeface="Arial Narrow" pitchFamily="34" charset="0"/>
              </a:rPr>
              <a:t>Sudha</a:t>
            </a:r>
            <a:r>
              <a:rPr lang="en-US" b="1" dirty="0" smtClean="0">
                <a:solidFill>
                  <a:schemeClr val="bg1">
                    <a:lumMod val="95000"/>
                    <a:lumOff val="5000"/>
                  </a:schemeClr>
                </a:solidFill>
                <a:latin typeface="Arial Narrow" pitchFamily="34" charset="0"/>
              </a:rPr>
              <a:t> Murthy</a:t>
            </a:r>
          </a:p>
          <a:p>
            <a:pPr marL="285750" indent="-285750">
              <a:buFont typeface="Arial" charset="0"/>
              <a:buChar char="•"/>
            </a:pPr>
            <a:r>
              <a:rPr lang="en-US" b="1" dirty="0" smtClean="0">
                <a:solidFill>
                  <a:schemeClr val="bg1">
                    <a:lumMod val="95000"/>
                    <a:lumOff val="5000"/>
                  </a:schemeClr>
                </a:solidFill>
                <a:latin typeface="Arial Narrow" pitchFamily="34" charset="0"/>
              </a:rPr>
              <a:t> Summer Time Stories by Enid </a:t>
            </a:r>
            <a:r>
              <a:rPr lang="en-US" b="1" dirty="0" err="1" smtClean="0">
                <a:solidFill>
                  <a:schemeClr val="bg1">
                    <a:lumMod val="95000"/>
                    <a:lumOff val="5000"/>
                  </a:schemeClr>
                </a:solidFill>
                <a:latin typeface="Arial Narrow" pitchFamily="34" charset="0"/>
              </a:rPr>
              <a:t>Blyton</a:t>
            </a:r>
            <a:endParaRPr lang="en-US" b="1" dirty="0" smtClean="0">
              <a:solidFill>
                <a:schemeClr val="bg1">
                  <a:lumMod val="95000"/>
                  <a:lumOff val="5000"/>
                </a:schemeClr>
              </a:solidFill>
              <a:latin typeface="Arial Narrow" pitchFamily="34" charset="0"/>
            </a:endParaRPr>
          </a:p>
          <a:p>
            <a:pPr marL="285750" indent="-285750">
              <a:buFont typeface="Arial" charset="0"/>
              <a:buChar char="•"/>
            </a:pPr>
            <a:r>
              <a:rPr lang="en-US" b="1" dirty="0" smtClean="0">
                <a:solidFill>
                  <a:schemeClr val="bg1">
                    <a:lumMod val="95000"/>
                    <a:lumOff val="5000"/>
                  </a:schemeClr>
                </a:solidFill>
                <a:latin typeface="Arial Narrow" pitchFamily="34" charset="0"/>
              </a:rPr>
              <a:t>The Teacher I Never Met by </a:t>
            </a:r>
            <a:r>
              <a:rPr lang="en-US" b="1" dirty="0" err="1" smtClean="0">
                <a:solidFill>
                  <a:schemeClr val="bg1">
                    <a:lumMod val="95000"/>
                    <a:lumOff val="5000"/>
                  </a:schemeClr>
                </a:solidFill>
                <a:latin typeface="Arial Narrow" pitchFamily="34" charset="0"/>
              </a:rPr>
              <a:t>Eshar</a:t>
            </a:r>
            <a:r>
              <a:rPr lang="en-US" b="1" dirty="0" smtClean="0">
                <a:solidFill>
                  <a:schemeClr val="bg1">
                    <a:lumMod val="95000"/>
                    <a:lumOff val="5000"/>
                  </a:schemeClr>
                </a:solidFill>
                <a:latin typeface="Arial Narrow" pitchFamily="34" charset="0"/>
              </a:rPr>
              <a:t> Sharma</a:t>
            </a:r>
          </a:p>
          <a:p>
            <a:pPr marL="285750" indent="-285750">
              <a:buFont typeface="Arial" charset="0"/>
              <a:buChar char="•"/>
            </a:pPr>
            <a:endParaRPr lang="en-US" b="1" dirty="0" smtClean="0">
              <a:solidFill>
                <a:schemeClr val="bg1">
                  <a:lumMod val="95000"/>
                  <a:lumOff val="5000"/>
                </a:schemeClr>
              </a:solidFill>
              <a:latin typeface="Arial Narrow" pitchFamily="34" charset="0"/>
            </a:endParaRPr>
          </a:p>
          <a:p>
            <a:r>
              <a:rPr lang="en-US" b="1" dirty="0" smtClean="0">
                <a:solidFill>
                  <a:srgbClr val="C00000"/>
                </a:solidFill>
                <a:latin typeface="Arial Narrow" pitchFamily="34" charset="0"/>
              </a:rPr>
              <a:t>Read any one of the books  and write about your </a:t>
            </a:r>
            <a:r>
              <a:rPr lang="en-US" b="1" dirty="0" err="1" smtClean="0">
                <a:solidFill>
                  <a:srgbClr val="C00000"/>
                </a:solidFill>
                <a:latin typeface="Arial Narrow" pitchFamily="34" charset="0"/>
              </a:rPr>
              <a:t>favourite</a:t>
            </a:r>
            <a:r>
              <a:rPr lang="en-US" b="1" dirty="0" smtClean="0">
                <a:solidFill>
                  <a:srgbClr val="C00000"/>
                </a:solidFill>
                <a:latin typeface="Arial Narrow" pitchFamily="34" charset="0"/>
              </a:rPr>
              <a:t> character in about 100 words</a:t>
            </a:r>
            <a:r>
              <a:rPr lang="en-US" b="1" dirty="0" smtClean="0">
                <a:solidFill>
                  <a:srgbClr val="C00000"/>
                </a:solidFill>
                <a:latin typeface="Arial Narrow" pitchFamily="34" charset="0"/>
              </a:rPr>
              <a:t>. </a:t>
            </a:r>
          </a:p>
          <a:p>
            <a:r>
              <a:rPr lang="en-US" b="1" dirty="0" smtClean="0">
                <a:solidFill>
                  <a:srgbClr val="C00000"/>
                </a:solidFill>
                <a:latin typeface="Arial Narrow" pitchFamily="34" charset="0"/>
              </a:rPr>
              <a:t> Make an attractive cover page</a:t>
            </a:r>
            <a:r>
              <a:rPr lang="en-US" b="1" dirty="0" smtClean="0">
                <a:solidFill>
                  <a:srgbClr val="FF0000"/>
                </a:solidFill>
                <a:latin typeface="Arial Narrow" pitchFamily="34" charset="0"/>
              </a:rPr>
              <a:t>.</a:t>
            </a:r>
            <a:endParaRPr lang="en-US" b="1" dirty="0">
              <a:solidFill>
                <a:srgbClr val="FF0000"/>
              </a:solidFill>
              <a:latin typeface="Arial Narrow" pitchFamily="34" charset="0"/>
            </a:endParaRPr>
          </a:p>
        </p:txBody>
      </p:sp>
    </p:spTree>
    <p:extLst>
      <p:ext uri="{BB962C8B-B14F-4D97-AF65-F5344CB8AC3E}">
        <p14:creationId xmlns:p14="http://schemas.microsoft.com/office/powerpoint/2010/main" val="25010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70218" y="797510"/>
            <a:ext cx="792480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2060"/>
                </a:solidFill>
                <a:latin typeface="Arial Black" pitchFamily="34" charset="0"/>
              </a:rPr>
              <a:t>Imagine that one day you got up in the morning and </a:t>
            </a:r>
            <a:r>
              <a:rPr lang="en-US" sz="2800" dirty="0" smtClean="0">
                <a:solidFill>
                  <a:srgbClr val="002060"/>
                </a:solidFill>
                <a:latin typeface="Arial Black" pitchFamily="34" charset="0"/>
              </a:rPr>
              <a:t>found </a:t>
            </a:r>
            <a:r>
              <a:rPr lang="en-US" sz="2800" dirty="0">
                <a:solidFill>
                  <a:srgbClr val="002060"/>
                </a:solidFill>
                <a:latin typeface="Arial Black" pitchFamily="34" charset="0"/>
              </a:rPr>
              <a:t>that there was no water in the taps as the </a:t>
            </a:r>
            <a:r>
              <a:rPr lang="en-US" sz="2800" dirty="0" smtClean="0">
                <a:solidFill>
                  <a:srgbClr val="002060"/>
                </a:solidFill>
                <a:latin typeface="Arial Black" pitchFamily="34" charset="0"/>
              </a:rPr>
              <a:t>water was </a:t>
            </a:r>
            <a:r>
              <a:rPr lang="en-US" sz="2800" dirty="0">
                <a:solidFill>
                  <a:srgbClr val="002060"/>
                </a:solidFill>
                <a:latin typeface="Arial Black" pitchFamily="34" charset="0"/>
              </a:rPr>
              <a:t>not supplied due to the cleaning of water tanks/maintenance work in your area. </a:t>
            </a:r>
            <a:endParaRPr lang="en-US" sz="2800" dirty="0" smtClean="0">
              <a:solidFill>
                <a:srgbClr val="002060"/>
              </a:solidFill>
              <a:latin typeface="Arial Black" pitchFamily="34" charset="0"/>
            </a:endParaRPr>
          </a:p>
          <a:p>
            <a:endParaRPr lang="en-US" sz="2800" dirty="0">
              <a:solidFill>
                <a:srgbClr val="002060"/>
              </a:solidFill>
              <a:latin typeface="Arial Black" pitchFamily="34" charset="0"/>
            </a:endParaRPr>
          </a:p>
          <a:p>
            <a:r>
              <a:rPr lang="en-US" sz="2800" dirty="0" smtClean="0">
                <a:solidFill>
                  <a:srgbClr val="002060"/>
                </a:solidFill>
                <a:latin typeface="Arial Black" pitchFamily="34" charset="0"/>
              </a:rPr>
              <a:t>Write </a:t>
            </a:r>
            <a:r>
              <a:rPr lang="en-US" sz="2800" dirty="0">
                <a:solidFill>
                  <a:srgbClr val="002060"/>
                </a:solidFill>
                <a:latin typeface="Arial Black" pitchFamily="34" charset="0"/>
              </a:rPr>
              <a:t>a paragraph in 150 </a:t>
            </a:r>
            <a:r>
              <a:rPr lang="en-US" sz="2800" dirty="0" smtClean="0">
                <a:solidFill>
                  <a:srgbClr val="002060"/>
                </a:solidFill>
                <a:latin typeface="Arial Black" pitchFamily="34" charset="0"/>
              </a:rPr>
              <a:t>words describing  </a:t>
            </a:r>
            <a:r>
              <a:rPr lang="en-US" sz="2800" dirty="0">
                <a:solidFill>
                  <a:srgbClr val="002060"/>
                </a:solidFill>
                <a:latin typeface="Arial Black" pitchFamily="34" charset="0"/>
              </a:rPr>
              <a:t>the problems faced by you and your family on that </a:t>
            </a:r>
            <a:r>
              <a:rPr lang="en-US" sz="2800" dirty="0" smtClean="0">
                <a:solidFill>
                  <a:srgbClr val="002060"/>
                </a:solidFill>
                <a:latin typeface="Arial Black" pitchFamily="34" charset="0"/>
              </a:rPr>
              <a:t> day</a:t>
            </a:r>
            <a:r>
              <a:rPr lang="en-US" sz="2800" dirty="0">
                <a:solidFill>
                  <a:srgbClr val="002060"/>
                </a:solidFill>
                <a:latin typeface="Arial Black" pitchFamily="34" charset="0"/>
              </a:rPr>
              <a:t>. </a:t>
            </a:r>
            <a:endParaRPr lang="en-US" sz="2800" dirty="0" smtClean="0">
              <a:solidFill>
                <a:srgbClr val="002060"/>
              </a:solidFill>
              <a:latin typeface="Arial Black" pitchFamily="34" charset="0"/>
            </a:endParaRPr>
          </a:p>
          <a:p>
            <a:endParaRPr lang="en-US" sz="2800" dirty="0">
              <a:solidFill>
                <a:srgbClr val="002060"/>
              </a:solidFill>
              <a:latin typeface="Arial Black" pitchFamily="34" charset="0"/>
            </a:endParaRPr>
          </a:p>
          <a:p>
            <a:r>
              <a:rPr lang="en-US" sz="2800" dirty="0" smtClean="0">
                <a:solidFill>
                  <a:srgbClr val="002060"/>
                </a:solidFill>
                <a:latin typeface="Arial Black" pitchFamily="34" charset="0"/>
              </a:rPr>
              <a:t>After facing this problem what changes did you bring in yourself .</a:t>
            </a:r>
            <a:endParaRPr lang="en-US" sz="2800" dirty="0">
              <a:solidFill>
                <a:srgbClr val="002060"/>
              </a:solidFill>
              <a:latin typeface="Arial Black" pitchFamily="34" charset="0"/>
            </a:endParaRPr>
          </a:p>
        </p:txBody>
      </p:sp>
    </p:spTree>
    <p:extLst>
      <p:ext uri="{BB962C8B-B14F-4D97-AF65-F5344CB8AC3E}">
        <p14:creationId xmlns:p14="http://schemas.microsoft.com/office/powerpoint/2010/main" val="2809567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BC3F89D7-A6B2-F49E-E323-11AFC97A1888}"/>
              </a:ext>
            </a:extLst>
          </p:cNvPr>
          <p:cNvSpPr txBox="1"/>
          <p:nvPr/>
        </p:nvSpPr>
        <p:spPr>
          <a:xfrm>
            <a:off x="5122876" y="418455"/>
            <a:ext cx="1262427" cy="1323439"/>
          </a:xfrm>
          <a:prstGeom prst="rect">
            <a:avLst/>
          </a:prstGeom>
          <a:noFill/>
        </p:spPr>
        <p:txBody>
          <a:bodyPr wrap="square" rtlCol="0">
            <a:spAutoFit/>
          </a:bodyPr>
          <a:lstStyle/>
          <a:p>
            <a:r>
              <a:rPr lang="en-IN" sz="4000" b="1" dirty="0">
                <a:solidFill>
                  <a:srgbClr val="002060"/>
                </a:solidFill>
              </a:rPr>
              <a:t>E.V.S</a:t>
            </a:r>
          </a:p>
        </p:txBody>
      </p:sp>
      <p:sp>
        <p:nvSpPr>
          <p:cNvPr id="2" name="TextBox 1"/>
          <p:cNvSpPr txBox="1"/>
          <p:nvPr/>
        </p:nvSpPr>
        <p:spPr>
          <a:xfrm>
            <a:off x="1828800" y="389389"/>
            <a:ext cx="9864436"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2060"/>
                </a:solidFill>
                <a:latin typeface="Arial Black" pitchFamily="34" charset="0"/>
              </a:rPr>
              <a:t>Prepare a table showing the consumption of water before and after the problem that you faced</a:t>
            </a:r>
            <a:r>
              <a:rPr lang="en-US" sz="2000" dirty="0" smtClean="0">
                <a:solidFill>
                  <a:srgbClr val="002060"/>
                </a:solidFill>
                <a:latin typeface="Arial Black" pitchFamily="34" charset="0"/>
              </a:rPr>
              <a:t>:-</a:t>
            </a:r>
          </a:p>
          <a:p>
            <a:r>
              <a:rPr lang="en-US" sz="2000" dirty="0" smtClean="0">
                <a:solidFill>
                  <a:srgbClr val="002060"/>
                </a:solidFill>
                <a:latin typeface="Arial Black" pitchFamily="34" charset="0"/>
              </a:rPr>
              <a:t>(</a:t>
            </a:r>
            <a:r>
              <a:rPr lang="en-US" sz="2000" dirty="0">
                <a:solidFill>
                  <a:srgbClr val="002060"/>
                </a:solidFill>
                <a:latin typeface="Arial Black" pitchFamily="34" charset="0"/>
              </a:rPr>
              <a:t>Measure the capacity of your bucket by using one </a:t>
            </a:r>
            <a:r>
              <a:rPr lang="en-US" sz="2000" dirty="0" err="1">
                <a:solidFill>
                  <a:srgbClr val="002060"/>
                </a:solidFill>
                <a:latin typeface="Arial Black" pitchFamily="34" charset="0"/>
              </a:rPr>
              <a:t>litre</a:t>
            </a:r>
            <a:r>
              <a:rPr lang="en-US" sz="2000" dirty="0">
                <a:solidFill>
                  <a:srgbClr val="002060"/>
                </a:solidFill>
                <a:latin typeface="Arial Black" pitchFamily="34" charset="0"/>
              </a:rPr>
              <a:t> bottle) </a:t>
            </a:r>
            <a:endParaRPr lang="en-US" sz="2000" dirty="0" smtClean="0">
              <a:solidFill>
                <a:srgbClr val="002060"/>
              </a:solidFill>
              <a:latin typeface="Arial Black" pitchFamily="34" charset="0"/>
            </a:endParaRPr>
          </a:p>
          <a:p>
            <a:r>
              <a:rPr lang="en-US" sz="2000" dirty="0" smtClean="0">
                <a:solidFill>
                  <a:srgbClr val="002060"/>
                </a:solidFill>
                <a:latin typeface="Arial Black" pitchFamily="34" charset="0"/>
              </a:rPr>
              <a:t>for </a:t>
            </a:r>
            <a:r>
              <a:rPr lang="en-US" sz="2000" dirty="0">
                <a:solidFill>
                  <a:srgbClr val="002060"/>
                </a:solidFill>
                <a:latin typeface="Arial Black" pitchFamily="34" charset="0"/>
              </a:rPr>
              <a:t>e.g</a:t>
            </a:r>
            <a:r>
              <a:rPr lang="en-US" sz="2000" dirty="0" smtClean="0">
                <a:solidFill>
                  <a:srgbClr val="002060"/>
                </a:solidFill>
                <a:latin typeface="Arial Black" pitchFamily="34" charset="0"/>
              </a:rPr>
              <a:t>.-  </a:t>
            </a:r>
            <a:r>
              <a:rPr lang="en-US" sz="2000" dirty="0">
                <a:solidFill>
                  <a:srgbClr val="002060"/>
                </a:solidFill>
                <a:latin typeface="Arial Black" pitchFamily="34" charset="0"/>
              </a:rPr>
              <a:t>I</a:t>
            </a:r>
            <a:r>
              <a:rPr lang="en-US" sz="2000" dirty="0" smtClean="0">
                <a:solidFill>
                  <a:srgbClr val="002060"/>
                </a:solidFill>
                <a:latin typeface="Arial Black" pitchFamily="34" charset="0"/>
              </a:rPr>
              <a:t>f </a:t>
            </a:r>
            <a:r>
              <a:rPr lang="en-US" sz="2000" dirty="0">
                <a:solidFill>
                  <a:srgbClr val="002060"/>
                </a:solidFill>
                <a:latin typeface="Arial Black" pitchFamily="34" charset="0"/>
              </a:rPr>
              <a:t>one member </a:t>
            </a:r>
            <a:r>
              <a:rPr lang="en-US" sz="2000" dirty="0" smtClean="0">
                <a:solidFill>
                  <a:srgbClr val="002060"/>
                </a:solidFill>
                <a:latin typeface="Arial Black" pitchFamily="34" charset="0"/>
              </a:rPr>
              <a:t>of the </a:t>
            </a:r>
            <a:r>
              <a:rPr lang="en-US" sz="2000" dirty="0">
                <a:solidFill>
                  <a:srgbClr val="002060"/>
                </a:solidFill>
                <a:latin typeface="Arial Black" pitchFamily="34" charset="0"/>
              </a:rPr>
              <a:t>family uses 10 </a:t>
            </a:r>
            <a:r>
              <a:rPr lang="en-US" sz="2000" dirty="0" err="1">
                <a:solidFill>
                  <a:srgbClr val="002060"/>
                </a:solidFill>
                <a:latin typeface="Arial Black" pitchFamily="34" charset="0"/>
              </a:rPr>
              <a:t>litres</a:t>
            </a:r>
            <a:r>
              <a:rPr lang="en-US" sz="2000" dirty="0">
                <a:solidFill>
                  <a:srgbClr val="002060"/>
                </a:solidFill>
                <a:latin typeface="Arial Black" pitchFamily="34" charset="0"/>
              </a:rPr>
              <a:t> water for bathing then calculate the capacity of water used by the total </a:t>
            </a:r>
            <a:r>
              <a:rPr lang="en-US" sz="2000" dirty="0" smtClean="0">
                <a:solidFill>
                  <a:srgbClr val="002060"/>
                </a:solidFill>
                <a:latin typeface="Arial Black" pitchFamily="34" charset="0"/>
              </a:rPr>
              <a:t>number  </a:t>
            </a:r>
            <a:r>
              <a:rPr lang="en-US" sz="2000" dirty="0">
                <a:solidFill>
                  <a:srgbClr val="002060"/>
                </a:solidFill>
                <a:latin typeface="Arial Black" pitchFamily="34" charset="0"/>
              </a:rPr>
              <a:t>of your family members</a:t>
            </a:r>
            <a:r>
              <a:rPr lang="en-US" sz="2000" dirty="0" smtClean="0">
                <a:solidFill>
                  <a:srgbClr val="002060"/>
                </a:solidFill>
                <a:latin typeface="Arial Black" pitchFamily="34" charset="0"/>
              </a:rPr>
              <a:t>.</a:t>
            </a:r>
          </a:p>
          <a:p>
            <a:r>
              <a:rPr lang="en-US" sz="2000" dirty="0" smtClean="0">
                <a:solidFill>
                  <a:srgbClr val="002060"/>
                </a:solidFill>
                <a:latin typeface="Arial Black" pitchFamily="34" charset="0"/>
              </a:rPr>
              <a:t>You </a:t>
            </a:r>
            <a:r>
              <a:rPr lang="en-US" sz="2000" dirty="0">
                <a:solidFill>
                  <a:srgbClr val="002060"/>
                </a:solidFill>
                <a:latin typeface="Arial Black" pitchFamily="34" charset="0"/>
              </a:rPr>
              <a:t>can take </a:t>
            </a:r>
            <a:r>
              <a:rPr lang="en-US" sz="2000" dirty="0" smtClean="0">
                <a:solidFill>
                  <a:srgbClr val="002060"/>
                </a:solidFill>
                <a:latin typeface="Arial Black" pitchFamily="34" charset="0"/>
              </a:rPr>
              <a:t>activities </a:t>
            </a:r>
            <a:r>
              <a:rPr lang="en-US" sz="2000" dirty="0">
                <a:solidFill>
                  <a:srgbClr val="002060"/>
                </a:solidFill>
                <a:latin typeface="Arial Black" pitchFamily="34" charset="0"/>
              </a:rPr>
              <a:t>like :- Cleaning, drinking,  washing, </a:t>
            </a:r>
            <a:r>
              <a:rPr lang="en-US" sz="2000" dirty="0" smtClean="0">
                <a:solidFill>
                  <a:srgbClr val="002060"/>
                </a:solidFill>
                <a:latin typeface="Arial Black" pitchFamily="34" charset="0"/>
              </a:rPr>
              <a:t>cooking, watering the plants. </a:t>
            </a:r>
          </a:p>
          <a:p>
            <a:r>
              <a:rPr lang="en-US" sz="2000" dirty="0" smtClean="0">
                <a:solidFill>
                  <a:srgbClr val="002060"/>
                </a:solidFill>
                <a:latin typeface="Arial Black" pitchFamily="34" charset="0"/>
              </a:rPr>
              <a:t>After calculating the total consumption of water, what measures did you take to reduce the wastage of water. ( Illustrate with pictures)</a:t>
            </a:r>
            <a:endParaRPr lang="en-US" sz="2000" dirty="0">
              <a:solidFill>
                <a:srgbClr val="002060"/>
              </a:solidFill>
              <a:latin typeface="Arial Black"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108" y="3684179"/>
            <a:ext cx="8465127" cy="250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4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
            <a:ext cx="12191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27565" y="751343"/>
            <a:ext cx="730134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hi-IN" sz="2400" b="1" dirty="0">
                <a:solidFill>
                  <a:srgbClr val="002060"/>
                </a:solidFill>
              </a:rPr>
              <a:t>अपनी  सेहत का ध्यान रखते हुए हमें फ्रिज का ठंडा  पानी नहीं पीना चाहिए  तथा उसके स्थान पर  अगर हम  घड़े का  पानी पिए तो हमें क्या लाभ प्राप्त होगा? इसके विचार अपने शब्दों में चित्र सहित </a:t>
            </a:r>
            <a:r>
              <a:rPr lang="hi-IN" sz="2400" b="1" dirty="0">
                <a:solidFill>
                  <a:srgbClr val="002060"/>
                </a:solidFill>
              </a:rPr>
              <a:t>लिखिए। </a:t>
            </a:r>
            <a:r>
              <a:rPr lang="hi-IN" sz="2400" b="1" dirty="0">
                <a:solidFill>
                  <a:srgbClr val="002060"/>
                </a:solidFill>
              </a:rPr>
              <a:t>जल को बचाने संबंधित एक पोस्टर बनाइए और एक सुन्दर -सा  स्लोगन लिखिए।</a:t>
            </a:r>
            <a:endParaRPr lang="en-US" sz="2400" b="1" dirty="0">
              <a:solidFill>
                <a:srgbClr val="00206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366" y="3574474"/>
            <a:ext cx="29813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48" y="3574475"/>
            <a:ext cx="29813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784" y="3574472"/>
            <a:ext cx="3618635" cy="29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270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1084</TotalTime>
  <Words>1055</Words>
  <Application>Microsoft Office PowerPoint</Application>
  <PresentationFormat>Custom</PresentationFormat>
  <Paragraphs>126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tanish yadav</dc:creator>
  <cp:lastModifiedBy>acer</cp:lastModifiedBy>
  <cp:revision>97</cp:revision>
  <dcterms:created xsi:type="dcterms:W3CDTF">2022-05-22T15:08:07Z</dcterms:created>
  <dcterms:modified xsi:type="dcterms:W3CDTF">2024-05-19T15:51:49Z</dcterms:modified>
</cp:coreProperties>
</file>