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9" r:id="rId4"/>
    <p:sldId id="260" r:id="rId5"/>
    <p:sldId id="273" r:id="rId6"/>
    <p:sldId id="266" r:id="rId7"/>
    <p:sldId id="267" r:id="rId8"/>
    <p:sldId id="262" r:id="rId9"/>
    <p:sldId id="280" r:id="rId10"/>
    <p:sldId id="269" r:id="rId11"/>
    <p:sldId id="270" r:id="rId12"/>
    <p:sldId id="274" r:id="rId13"/>
    <p:sldId id="281" r:id="rId14"/>
    <p:sldId id="27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3A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61" d="100"/>
          <a:sy n="61" d="100"/>
        </p:scale>
        <p:origin x="-102" y="-26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286501-880B-4C38-97FD-DFFAA7DEB60A}" type="datetimeFigureOut">
              <a:rPr lang="en-US" smtClean="0"/>
              <a:pPr/>
              <a:t>5/26/2023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ACF075-B2CD-4D51-8C8F-CA6EF5F2E0B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1506F4-9F27-2739-C79D-AF5A656D8F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659F2688-B8E4-4C4C-A771-900A3707AC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47FAC689-B250-C77F-5019-A14723101DF2}"/>
              </a:ext>
            </a:extLst>
          </p:cNvPr>
          <p:cNvSpPr>
            <a:spLocks noGrp="1"/>
          </p:cNvSpPr>
          <p:nvPr>
            <p:ph type="dt" sz="half" idx="10"/>
          </p:nvPr>
        </p:nvSpPr>
        <p:spPr/>
        <p:txBody>
          <a:bodyPr/>
          <a:lstStyle/>
          <a:p>
            <a:fld id="{8913E0F2-670C-4A9D-9D12-CB175767C11A}" type="datetimeFigureOut">
              <a:rPr lang="en-IN" smtClean="0"/>
              <a:pPr/>
              <a:t>26-05-2023</a:t>
            </a:fld>
            <a:endParaRPr lang="en-IN" dirty="0"/>
          </a:p>
        </p:txBody>
      </p:sp>
      <p:sp>
        <p:nvSpPr>
          <p:cNvPr id="5" name="Footer Placeholder 4">
            <a:extLst>
              <a:ext uri="{FF2B5EF4-FFF2-40B4-BE49-F238E27FC236}">
                <a16:creationId xmlns:a16="http://schemas.microsoft.com/office/drawing/2014/main" xmlns="" id="{3B63031A-FE3B-272C-46E9-009AD2591D2A}"/>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xmlns="" id="{0ED30D54-4555-CBF1-0287-FDCBA0C4C214}"/>
              </a:ext>
            </a:extLst>
          </p:cNvPr>
          <p:cNvSpPr>
            <a:spLocks noGrp="1"/>
          </p:cNvSpPr>
          <p:nvPr>
            <p:ph type="sldNum" sz="quarter" idx="12"/>
          </p:nvPr>
        </p:nvSpPr>
        <p:spPr/>
        <p:txBody>
          <a:bodyPr/>
          <a:lstStyle/>
          <a:p>
            <a:fld id="{C9AD053C-E524-4802-AB05-27CB49EFBCED}" type="slidenum">
              <a:rPr lang="en-IN" smtClean="0"/>
              <a:pPr/>
              <a:t>‹#›</a:t>
            </a:fld>
            <a:endParaRPr lang="en-IN" dirty="0"/>
          </a:p>
        </p:txBody>
      </p:sp>
    </p:spTree>
    <p:extLst>
      <p:ext uri="{BB962C8B-B14F-4D97-AF65-F5344CB8AC3E}">
        <p14:creationId xmlns:p14="http://schemas.microsoft.com/office/powerpoint/2010/main" xmlns="" val="3114101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951BD8-8DCB-BA0C-F89F-C39DE027CB6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6DD8056B-F977-CE84-1591-7F0E46CA4B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289FBCDA-6AD6-5FCD-3D5A-2FCDFD631BE6}"/>
              </a:ext>
            </a:extLst>
          </p:cNvPr>
          <p:cNvSpPr>
            <a:spLocks noGrp="1"/>
          </p:cNvSpPr>
          <p:nvPr>
            <p:ph type="dt" sz="half" idx="10"/>
          </p:nvPr>
        </p:nvSpPr>
        <p:spPr/>
        <p:txBody>
          <a:bodyPr/>
          <a:lstStyle/>
          <a:p>
            <a:fld id="{8913E0F2-670C-4A9D-9D12-CB175767C11A}" type="datetimeFigureOut">
              <a:rPr lang="en-IN" smtClean="0"/>
              <a:pPr/>
              <a:t>26-05-2023</a:t>
            </a:fld>
            <a:endParaRPr lang="en-IN" dirty="0"/>
          </a:p>
        </p:txBody>
      </p:sp>
      <p:sp>
        <p:nvSpPr>
          <p:cNvPr id="5" name="Footer Placeholder 4">
            <a:extLst>
              <a:ext uri="{FF2B5EF4-FFF2-40B4-BE49-F238E27FC236}">
                <a16:creationId xmlns:a16="http://schemas.microsoft.com/office/drawing/2014/main" xmlns="" id="{C0BDF3D2-AB89-0B0C-CE20-D6FEFF056C98}"/>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xmlns="" id="{B0894BDD-FA6A-CEE7-1329-69E5FA80B96A}"/>
              </a:ext>
            </a:extLst>
          </p:cNvPr>
          <p:cNvSpPr>
            <a:spLocks noGrp="1"/>
          </p:cNvSpPr>
          <p:nvPr>
            <p:ph type="sldNum" sz="quarter" idx="12"/>
          </p:nvPr>
        </p:nvSpPr>
        <p:spPr/>
        <p:txBody>
          <a:bodyPr/>
          <a:lstStyle/>
          <a:p>
            <a:fld id="{C9AD053C-E524-4802-AB05-27CB49EFBCED}" type="slidenum">
              <a:rPr lang="en-IN" smtClean="0"/>
              <a:pPr/>
              <a:t>‹#›</a:t>
            </a:fld>
            <a:endParaRPr lang="en-IN" dirty="0"/>
          </a:p>
        </p:txBody>
      </p:sp>
    </p:spTree>
    <p:extLst>
      <p:ext uri="{BB962C8B-B14F-4D97-AF65-F5344CB8AC3E}">
        <p14:creationId xmlns:p14="http://schemas.microsoft.com/office/powerpoint/2010/main" xmlns="" val="386947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55509B3-336A-E00F-C7C3-A6928DF5D6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DAC4503E-FF07-7178-43C1-DF31D15C75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031F4F19-67DE-6939-417A-29C821A769FE}"/>
              </a:ext>
            </a:extLst>
          </p:cNvPr>
          <p:cNvSpPr>
            <a:spLocks noGrp="1"/>
          </p:cNvSpPr>
          <p:nvPr>
            <p:ph type="dt" sz="half" idx="10"/>
          </p:nvPr>
        </p:nvSpPr>
        <p:spPr/>
        <p:txBody>
          <a:bodyPr/>
          <a:lstStyle/>
          <a:p>
            <a:fld id="{8913E0F2-670C-4A9D-9D12-CB175767C11A}" type="datetimeFigureOut">
              <a:rPr lang="en-IN" smtClean="0"/>
              <a:pPr/>
              <a:t>26-05-2023</a:t>
            </a:fld>
            <a:endParaRPr lang="en-IN" dirty="0"/>
          </a:p>
        </p:txBody>
      </p:sp>
      <p:sp>
        <p:nvSpPr>
          <p:cNvPr id="5" name="Footer Placeholder 4">
            <a:extLst>
              <a:ext uri="{FF2B5EF4-FFF2-40B4-BE49-F238E27FC236}">
                <a16:creationId xmlns:a16="http://schemas.microsoft.com/office/drawing/2014/main" xmlns="" id="{B6A39CF0-8799-18CA-357D-C2012D326F0A}"/>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xmlns="" id="{C1919098-0C84-60FB-6DC7-FFA1AA0B14B7}"/>
              </a:ext>
            </a:extLst>
          </p:cNvPr>
          <p:cNvSpPr>
            <a:spLocks noGrp="1"/>
          </p:cNvSpPr>
          <p:nvPr>
            <p:ph type="sldNum" sz="quarter" idx="12"/>
          </p:nvPr>
        </p:nvSpPr>
        <p:spPr/>
        <p:txBody>
          <a:bodyPr/>
          <a:lstStyle/>
          <a:p>
            <a:fld id="{C9AD053C-E524-4802-AB05-27CB49EFBCED}" type="slidenum">
              <a:rPr lang="en-IN" smtClean="0"/>
              <a:pPr/>
              <a:t>‹#›</a:t>
            </a:fld>
            <a:endParaRPr lang="en-IN" dirty="0"/>
          </a:p>
        </p:txBody>
      </p:sp>
    </p:spTree>
    <p:extLst>
      <p:ext uri="{BB962C8B-B14F-4D97-AF65-F5344CB8AC3E}">
        <p14:creationId xmlns:p14="http://schemas.microsoft.com/office/powerpoint/2010/main" xmlns="" val="2703364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6898FF-F698-38FF-0C93-F5DC2EA67C5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CF47A3DD-CBEF-25EE-F906-EA07CDBEB7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10364104-A6DB-686E-26AE-A2D7B6625597}"/>
              </a:ext>
            </a:extLst>
          </p:cNvPr>
          <p:cNvSpPr>
            <a:spLocks noGrp="1"/>
          </p:cNvSpPr>
          <p:nvPr>
            <p:ph type="dt" sz="half" idx="10"/>
          </p:nvPr>
        </p:nvSpPr>
        <p:spPr/>
        <p:txBody>
          <a:bodyPr/>
          <a:lstStyle/>
          <a:p>
            <a:fld id="{8913E0F2-670C-4A9D-9D12-CB175767C11A}" type="datetimeFigureOut">
              <a:rPr lang="en-IN" smtClean="0"/>
              <a:pPr/>
              <a:t>26-05-2023</a:t>
            </a:fld>
            <a:endParaRPr lang="en-IN" dirty="0"/>
          </a:p>
        </p:txBody>
      </p:sp>
      <p:sp>
        <p:nvSpPr>
          <p:cNvPr id="5" name="Footer Placeholder 4">
            <a:extLst>
              <a:ext uri="{FF2B5EF4-FFF2-40B4-BE49-F238E27FC236}">
                <a16:creationId xmlns:a16="http://schemas.microsoft.com/office/drawing/2014/main" xmlns="" id="{01B8C8E5-DAA4-100B-840C-2A6F3CD34C9D}"/>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xmlns="" id="{94B34CC7-9D83-D21F-FF34-2C706181C20D}"/>
              </a:ext>
            </a:extLst>
          </p:cNvPr>
          <p:cNvSpPr>
            <a:spLocks noGrp="1"/>
          </p:cNvSpPr>
          <p:nvPr>
            <p:ph type="sldNum" sz="quarter" idx="12"/>
          </p:nvPr>
        </p:nvSpPr>
        <p:spPr/>
        <p:txBody>
          <a:bodyPr/>
          <a:lstStyle/>
          <a:p>
            <a:fld id="{C9AD053C-E524-4802-AB05-27CB49EFBCED}" type="slidenum">
              <a:rPr lang="en-IN" smtClean="0"/>
              <a:pPr/>
              <a:t>‹#›</a:t>
            </a:fld>
            <a:endParaRPr lang="en-IN" dirty="0"/>
          </a:p>
        </p:txBody>
      </p:sp>
    </p:spTree>
    <p:extLst>
      <p:ext uri="{BB962C8B-B14F-4D97-AF65-F5344CB8AC3E}">
        <p14:creationId xmlns:p14="http://schemas.microsoft.com/office/powerpoint/2010/main" xmlns="" val="3948545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559FBC-8727-6AAC-A05C-3FB3DD0B3C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1FB2CE5B-7CEA-2112-2187-E5EDA72275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7DA3216-05C0-BFB0-4954-3954E9F21B3E}"/>
              </a:ext>
            </a:extLst>
          </p:cNvPr>
          <p:cNvSpPr>
            <a:spLocks noGrp="1"/>
          </p:cNvSpPr>
          <p:nvPr>
            <p:ph type="dt" sz="half" idx="10"/>
          </p:nvPr>
        </p:nvSpPr>
        <p:spPr/>
        <p:txBody>
          <a:bodyPr/>
          <a:lstStyle/>
          <a:p>
            <a:fld id="{8913E0F2-670C-4A9D-9D12-CB175767C11A}" type="datetimeFigureOut">
              <a:rPr lang="en-IN" smtClean="0"/>
              <a:pPr/>
              <a:t>26-05-2023</a:t>
            </a:fld>
            <a:endParaRPr lang="en-IN" dirty="0"/>
          </a:p>
        </p:txBody>
      </p:sp>
      <p:sp>
        <p:nvSpPr>
          <p:cNvPr id="5" name="Footer Placeholder 4">
            <a:extLst>
              <a:ext uri="{FF2B5EF4-FFF2-40B4-BE49-F238E27FC236}">
                <a16:creationId xmlns:a16="http://schemas.microsoft.com/office/drawing/2014/main" xmlns="" id="{F403D471-5F99-BD1A-14D2-57B5D8FC3EE7}"/>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xmlns="" id="{D5F5318C-76A2-4C5C-F67B-C4A21758E631}"/>
              </a:ext>
            </a:extLst>
          </p:cNvPr>
          <p:cNvSpPr>
            <a:spLocks noGrp="1"/>
          </p:cNvSpPr>
          <p:nvPr>
            <p:ph type="sldNum" sz="quarter" idx="12"/>
          </p:nvPr>
        </p:nvSpPr>
        <p:spPr/>
        <p:txBody>
          <a:bodyPr/>
          <a:lstStyle/>
          <a:p>
            <a:fld id="{C9AD053C-E524-4802-AB05-27CB49EFBCED}" type="slidenum">
              <a:rPr lang="en-IN" smtClean="0"/>
              <a:pPr/>
              <a:t>‹#›</a:t>
            </a:fld>
            <a:endParaRPr lang="en-IN" dirty="0"/>
          </a:p>
        </p:txBody>
      </p:sp>
    </p:spTree>
    <p:extLst>
      <p:ext uri="{BB962C8B-B14F-4D97-AF65-F5344CB8AC3E}">
        <p14:creationId xmlns:p14="http://schemas.microsoft.com/office/powerpoint/2010/main" xmlns="" val="35301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FC37E3-9E13-9EC0-BB4A-D0487662DE7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80B4AC25-2764-4830-3837-2DEF86B0DC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9D677B6F-98A9-E16A-4AB3-FDECC79636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1010318F-DBD1-0D84-F63E-A814E1DC312F}"/>
              </a:ext>
            </a:extLst>
          </p:cNvPr>
          <p:cNvSpPr>
            <a:spLocks noGrp="1"/>
          </p:cNvSpPr>
          <p:nvPr>
            <p:ph type="dt" sz="half" idx="10"/>
          </p:nvPr>
        </p:nvSpPr>
        <p:spPr/>
        <p:txBody>
          <a:bodyPr/>
          <a:lstStyle/>
          <a:p>
            <a:fld id="{8913E0F2-670C-4A9D-9D12-CB175767C11A}" type="datetimeFigureOut">
              <a:rPr lang="en-IN" smtClean="0"/>
              <a:pPr/>
              <a:t>26-05-2023</a:t>
            </a:fld>
            <a:endParaRPr lang="en-IN" dirty="0"/>
          </a:p>
        </p:txBody>
      </p:sp>
      <p:sp>
        <p:nvSpPr>
          <p:cNvPr id="6" name="Footer Placeholder 5">
            <a:extLst>
              <a:ext uri="{FF2B5EF4-FFF2-40B4-BE49-F238E27FC236}">
                <a16:creationId xmlns:a16="http://schemas.microsoft.com/office/drawing/2014/main" xmlns="" id="{226E97E9-818C-2D27-0F5A-F4F3E12AD746}"/>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xmlns="" id="{2E179AD7-CF02-2A32-6A00-B009CD3E4E20}"/>
              </a:ext>
            </a:extLst>
          </p:cNvPr>
          <p:cNvSpPr>
            <a:spLocks noGrp="1"/>
          </p:cNvSpPr>
          <p:nvPr>
            <p:ph type="sldNum" sz="quarter" idx="12"/>
          </p:nvPr>
        </p:nvSpPr>
        <p:spPr/>
        <p:txBody>
          <a:bodyPr/>
          <a:lstStyle/>
          <a:p>
            <a:fld id="{C9AD053C-E524-4802-AB05-27CB49EFBCED}" type="slidenum">
              <a:rPr lang="en-IN" smtClean="0"/>
              <a:pPr/>
              <a:t>‹#›</a:t>
            </a:fld>
            <a:endParaRPr lang="en-IN" dirty="0"/>
          </a:p>
        </p:txBody>
      </p:sp>
    </p:spTree>
    <p:extLst>
      <p:ext uri="{BB962C8B-B14F-4D97-AF65-F5344CB8AC3E}">
        <p14:creationId xmlns:p14="http://schemas.microsoft.com/office/powerpoint/2010/main" xmlns="" val="4131619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F12C74-262E-0FD2-7CF2-F6B5F1D2F00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E36E86A1-0112-9B5A-BAF9-ED799B28B7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8377885-8DFD-51DA-1687-BDD84DF0D6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ABF4E43B-B46B-3E7F-37D9-1A8443C004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7AEB593-79F5-0C71-2E4D-70BEDAD9CC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51DB699B-DA2B-0EA4-F4A6-2F8467D36E9E}"/>
              </a:ext>
            </a:extLst>
          </p:cNvPr>
          <p:cNvSpPr>
            <a:spLocks noGrp="1"/>
          </p:cNvSpPr>
          <p:nvPr>
            <p:ph type="dt" sz="half" idx="10"/>
          </p:nvPr>
        </p:nvSpPr>
        <p:spPr/>
        <p:txBody>
          <a:bodyPr/>
          <a:lstStyle/>
          <a:p>
            <a:fld id="{8913E0F2-670C-4A9D-9D12-CB175767C11A}" type="datetimeFigureOut">
              <a:rPr lang="en-IN" smtClean="0"/>
              <a:pPr/>
              <a:t>26-05-2023</a:t>
            </a:fld>
            <a:endParaRPr lang="en-IN" dirty="0"/>
          </a:p>
        </p:txBody>
      </p:sp>
      <p:sp>
        <p:nvSpPr>
          <p:cNvPr id="8" name="Footer Placeholder 7">
            <a:extLst>
              <a:ext uri="{FF2B5EF4-FFF2-40B4-BE49-F238E27FC236}">
                <a16:creationId xmlns:a16="http://schemas.microsoft.com/office/drawing/2014/main" xmlns="" id="{958B1EBC-56C8-A3AF-DCA4-C7863FAAC7A1}"/>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a16="http://schemas.microsoft.com/office/drawing/2014/main" xmlns="" id="{82EE3008-9102-027B-2534-FC7DE82B8C31}"/>
              </a:ext>
            </a:extLst>
          </p:cNvPr>
          <p:cNvSpPr>
            <a:spLocks noGrp="1"/>
          </p:cNvSpPr>
          <p:nvPr>
            <p:ph type="sldNum" sz="quarter" idx="12"/>
          </p:nvPr>
        </p:nvSpPr>
        <p:spPr/>
        <p:txBody>
          <a:bodyPr/>
          <a:lstStyle/>
          <a:p>
            <a:fld id="{C9AD053C-E524-4802-AB05-27CB49EFBCED}" type="slidenum">
              <a:rPr lang="en-IN" smtClean="0"/>
              <a:pPr/>
              <a:t>‹#›</a:t>
            </a:fld>
            <a:endParaRPr lang="en-IN" dirty="0"/>
          </a:p>
        </p:txBody>
      </p:sp>
    </p:spTree>
    <p:extLst>
      <p:ext uri="{BB962C8B-B14F-4D97-AF65-F5344CB8AC3E}">
        <p14:creationId xmlns:p14="http://schemas.microsoft.com/office/powerpoint/2010/main" xmlns="" val="2482235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329CAB-AD67-366A-621D-422F3F3036E0}"/>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C0A4565D-8B19-972C-45F7-215361516E8E}"/>
              </a:ext>
            </a:extLst>
          </p:cNvPr>
          <p:cNvSpPr>
            <a:spLocks noGrp="1"/>
          </p:cNvSpPr>
          <p:nvPr>
            <p:ph type="dt" sz="half" idx="10"/>
          </p:nvPr>
        </p:nvSpPr>
        <p:spPr/>
        <p:txBody>
          <a:bodyPr/>
          <a:lstStyle/>
          <a:p>
            <a:fld id="{8913E0F2-670C-4A9D-9D12-CB175767C11A}" type="datetimeFigureOut">
              <a:rPr lang="en-IN" smtClean="0"/>
              <a:pPr/>
              <a:t>26-05-2023</a:t>
            </a:fld>
            <a:endParaRPr lang="en-IN" dirty="0"/>
          </a:p>
        </p:txBody>
      </p:sp>
      <p:sp>
        <p:nvSpPr>
          <p:cNvPr id="4" name="Footer Placeholder 3">
            <a:extLst>
              <a:ext uri="{FF2B5EF4-FFF2-40B4-BE49-F238E27FC236}">
                <a16:creationId xmlns:a16="http://schemas.microsoft.com/office/drawing/2014/main" xmlns="" id="{265CEB10-739A-06AD-E00F-49BEF196C1DF}"/>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xmlns="" id="{456338D8-77D8-E37A-59E7-A2DB8346EFA0}"/>
              </a:ext>
            </a:extLst>
          </p:cNvPr>
          <p:cNvSpPr>
            <a:spLocks noGrp="1"/>
          </p:cNvSpPr>
          <p:nvPr>
            <p:ph type="sldNum" sz="quarter" idx="12"/>
          </p:nvPr>
        </p:nvSpPr>
        <p:spPr/>
        <p:txBody>
          <a:bodyPr/>
          <a:lstStyle/>
          <a:p>
            <a:fld id="{C9AD053C-E524-4802-AB05-27CB49EFBCED}" type="slidenum">
              <a:rPr lang="en-IN" smtClean="0"/>
              <a:pPr/>
              <a:t>‹#›</a:t>
            </a:fld>
            <a:endParaRPr lang="en-IN" dirty="0"/>
          </a:p>
        </p:txBody>
      </p:sp>
    </p:spTree>
    <p:extLst>
      <p:ext uri="{BB962C8B-B14F-4D97-AF65-F5344CB8AC3E}">
        <p14:creationId xmlns:p14="http://schemas.microsoft.com/office/powerpoint/2010/main" xmlns="" val="1608618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E176D5E-B2DD-65E5-67B8-372F5C9152A6}"/>
              </a:ext>
            </a:extLst>
          </p:cNvPr>
          <p:cNvSpPr>
            <a:spLocks noGrp="1"/>
          </p:cNvSpPr>
          <p:nvPr>
            <p:ph type="dt" sz="half" idx="10"/>
          </p:nvPr>
        </p:nvSpPr>
        <p:spPr/>
        <p:txBody>
          <a:bodyPr/>
          <a:lstStyle/>
          <a:p>
            <a:fld id="{8913E0F2-670C-4A9D-9D12-CB175767C11A}" type="datetimeFigureOut">
              <a:rPr lang="en-IN" smtClean="0"/>
              <a:pPr/>
              <a:t>26-05-2023</a:t>
            </a:fld>
            <a:endParaRPr lang="en-IN" dirty="0"/>
          </a:p>
        </p:txBody>
      </p:sp>
      <p:sp>
        <p:nvSpPr>
          <p:cNvPr id="3" name="Footer Placeholder 2">
            <a:extLst>
              <a:ext uri="{FF2B5EF4-FFF2-40B4-BE49-F238E27FC236}">
                <a16:creationId xmlns:a16="http://schemas.microsoft.com/office/drawing/2014/main" xmlns="" id="{94166201-FBE8-3508-EB6E-FC3D2190E76F}"/>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xmlns="" id="{5F3B209F-91CD-4FCD-D6CB-906C49C2A2AC}"/>
              </a:ext>
            </a:extLst>
          </p:cNvPr>
          <p:cNvSpPr>
            <a:spLocks noGrp="1"/>
          </p:cNvSpPr>
          <p:nvPr>
            <p:ph type="sldNum" sz="quarter" idx="12"/>
          </p:nvPr>
        </p:nvSpPr>
        <p:spPr/>
        <p:txBody>
          <a:bodyPr/>
          <a:lstStyle/>
          <a:p>
            <a:fld id="{C9AD053C-E524-4802-AB05-27CB49EFBCED}" type="slidenum">
              <a:rPr lang="en-IN" smtClean="0"/>
              <a:pPr/>
              <a:t>‹#›</a:t>
            </a:fld>
            <a:endParaRPr lang="en-IN" dirty="0"/>
          </a:p>
        </p:txBody>
      </p:sp>
    </p:spTree>
    <p:extLst>
      <p:ext uri="{BB962C8B-B14F-4D97-AF65-F5344CB8AC3E}">
        <p14:creationId xmlns:p14="http://schemas.microsoft.com/office/powerpoint/2010/main" xmlns="" val="1171267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3552C6-7F65-0BEC-1CBE-3EF5C20DB8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5016D650-EF92-7CBD-D6AD-6215CA4E8D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45F85FD7-AB7D-9529-649F-D39C0D89EC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95BD3C2-C0E3-218E-6BD2-8442899EDDCE}"/>
              </a:ext>
            </a:extLst>
          </p:cNvPr>
          <p:cNvSpPr>
            <a:spLocks noGrp="1"/>
          </p:cNvSpPr>
          <p:nvPr>
            <p:ph type="dt" sz="half" idx="10"/>
          </p:nvPr>
        </p:nvSpPr>
        <p:spPr/>
        <p:txBody>
          <a:bodyPr/>
          <a:lstStyle/>
          <a:p>
            <a:fld id="{8913E0F2-670C-4A9D-9D12-CB175767C11A}" type="datetimeFigureOut">
              <a:rPr lang="en-IN" smtClean="0"/>
              <a:pPr/>
              <a:t>26-05-2023</a:t>
            </a:fld>
            <a:endParaRPr lang="en-IN" dirty="0"/>
          </a:p>
        </p:txBody>
      </p:sp>
      <p:sp>
        <p:nvSpPr>
          <p:cNvPr id="6" name="Footer Placeholder 5">
            <a:extLst>
              <a:ext uri="{FF2B5EF4-FFF2-40B4-BE49-F238E27FC236}">
                <a16:creationId xmlns:a16="http://schemas.microsoft.com/office/drawing/2014/main" xmlns="" id="{D1FAAD89-1A08-B353-877A-06E72B300464}"/>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xmlns="" id="{A906107A-D6E0-F761-CEC0-815EBF20ECEF}"/>
              </a:ext>
            </a:extLst>
          </p:cNvPr>
          <p:cNvSpPr>
            <a:spLocks noGrp="1"/>
          </p:cNvSpPr>
          <p:nvPr>
            <p:ph type="sldNum" sz="quarter" idx="12"/>
          </p:nvPr>
        </p:nvSpPr>
        <p:spPr/>
        <p:txBody>
          <a:bodyPr/>
          <a:lstStyle/>
          <a:p>
            <a:fld id="{C9AD053C-E524-4802-AB05-27CB49EFBCED}" type="slidenum">
              <a:rPr lang="en-IN" smtClean="0"/>
              <a:pPr/>
              <a:t>‹#›</a:t>
            </a:fld>
            <a:endParaRPr lang="en-IN" dirty="0"/>
          </a:p>
        </p:txBody>
      </p:sp>
    </p:spTree>
    <p:extLst>
      <p:ext uri="{BB962C8B-B14F-4D97-AF65-F5344CB8AC3E}">
        <p14:creationId xmlns:p14="http://schemas.microsoft.com/office/powerpoint/2010/main" xmlns="" val="1039137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3DD5F6-8F5B-D9E2-B22E-3D3273FE5B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4862A7C2-5E41-EF3C-F15E-81A572078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xmlns="" id="{3A133E4D-2A33-B949-FFA5-EE388DE2D8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DCD25E1-5B59-689F-35AA-63FFA6ABD49F}"/>
              </a:ext>
            </a:extLst>
          </p:cNvPr>
          <p:cNvSpPr>
            <a:spLocks noGrp="1"/>
          </p:cNvSpPr>
          <p:nvPr>
            <p:ph type="dt" sz="half" idx="10"/>
          </p:nvPr>
        </p:nvSpPr>
        <p:spPr/>
        <p:txBody>
          <a:bodyPr/>
          <a:lstStyle/>
          <a:p>
            <a:fld id="{8913E0F2-670C-4A9D-9D12-CB175767C11A}" type="datetimeFigureOut">
              <a:rPr lang="en-IN" smtClean="0"/>
              <a:pPr/>
              <a:t>26-05-2023</a:t>
            </a:fld>
            <a:endParaRPr lang="en-IN" dirty="0"/>
          </a:p>
        </p:txBody>
      </p:sp>
      <p:sp>
        <p:nvSpPr>
          <p:cNvPr id="6" name="Footer Placeholder 5">
            <a:extLst>
              <a:ext uri="{FF2B5EF4-FFF2-40B4-BE49-F238E27FC236}">
                <a16:creationId xmlns:a16="http://schemas.microsoft.com/office/drawing/2014/main" xmlns="" id="{D49A1DBA-C89F-9AD4-6486-59C7EB69A907}"/>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xmlns="" id="{B5D7D4F8-195F-CCC5-D0BB-80850D81A30B}"/>
              </a:ext>
            </a:extLst>
          </p:cNvPr>
          <p:cNvSpPr>
            <a:spLocks noGrp="1"/>
          </p:cNvSpPr>
          <p:nvPr>
            <p:ph type="sldNum" sz="quarter" idx="12"/>
          </p:nvPr>
        </p:nvSpPr>
        <p:spPr/>
        <p:txBody>
          <a:bodyPr/>
          <a:lstStyle/>
          <a:p>
            <a:fld id="{C9AD053C-E524-4802-AB05-27CB49EFBCED}" type="slidenum">
              <a:rPr lang="en-IN" smtClean="0"/>
              <a:pPr/>
              <a:t>‹#›</a:t>
            </a:fld>
            <a:endParaRPr lang="en-IN" dirty="0"/>
          </a:p>
        </p:txBody>
      </p:sp>
    </p:spTree>
    <p:extLst>
      <p:ext uri="{BB962C8B-B14F-4D97-AF65-F5344CB8AC3E}">
        <p14:creationId xmlns:p14="http://schemas.microsoft.com/office/powerpoint/2010/main" xmlns="" val="435227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C211F9D-DF53-B349-25FF-EAA66B66A2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9289CB2A-A19D-67B5-B0E6-041667E042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9CABBC1B-57D1-4160-A9D7-C44ED5D6F9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13E0F2-670C-4A9D-9D12-CB175767C11A}" type="datetimeFigureOut">
              <a:rPr lang="en-IN" smtClean="0"/>
              <a:pPr/>
              <a:t>26-05-2023</a:t>
            </a:fld>
            <a:endParaRPr lang="en-IN" dirty="0"/>
          </a:p>
        </p:txBody>
      </p:sp>
      <p:sp>
        <p:nvSpPr>
          <p:cNvPr id="5" name="Footer Placeholder 4">
            <a:extLst>
              <a:ext uri="{FF2B5EF4-FFF2-40B4-BE49-F238E27FC236}">
                <a16:creationId xmlns:a16="http://schemas.microsoft.com/office/drawing/2014/main" xmlns="" id="{C4E805F5-0B0C-8812-780C-3F9B66860C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xmlns="" id="{A85C21F7-6AC2-AADE-D5DB-1DC4786604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D053C-E524-4802-AB05-27CB49EFBCED}" type="slidenum">
              <a:rPr lang="en-IN" smtClean="0"/>
              <a:pPr/>
              <a:t>‹#›</a:t>
            </a:fld>
            <a:endParaRPr lang="en-IN" dirty="0"/>
          </a:p>
        </p:txBody>
      </p:sp>
    </p:spTree>
    <p:extLst>
      <p:ext uri="{BB962C8B-B14F-4D97-AF65-F5344CB8AC3E}">
        <p14:creationId xmlns:p14="http://schemas.microsoft.com/office/powerpoint/2010/main" xmlns="" val="540641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5DF61FD-BD63-AD92-408A-35A4FE5EC31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FDAEE22B-2684-B50B-76D4-BBA384D411AE}"/>
              </a:ext>
            </a:extLst>
          </p:cNvPr>
          <p:cNvSpPr txBox="1"/>
          <p:nvPr/>
        </p:nvSpPr>
        <p:spPr>
          <a:xfrm>
            <a:off x="2514600" y="1425389"/>
            <a:ext cx="7395881" cy="4401205"/>
          </a:xfrm>
          <a:prstGeom prst="rect">
            <a:avLst/>
          </a:prstGeom>
          <a:noFill/>
        </p:spPr>
        <p:txBody>
          <a:bodyPr wrap="square" rtlCol="0">
            <a:spAutoFit/>
          </a:bodyPr>
          <a:lstStyle/>
          <a:p>
            <a:r>
              <a:rPr lang="en-US" sz="3200" b="1" dirty="0">
                <a:solidFill>
                  <a:schemeClr val="accent1">
                    <a:lumMod val="50000"/>
                  </a:schemeClr>
                </a:solidFill>
              </a:rPr>
              <a:t>COLUMBIA FOUNDATION SR. SEC. SCHOOL</a:t>
            </a:r>
          </a:p>
          <a:p>
            <a:r>
              <a:rPr lang="en-US" sz="3200" b="1" dirty="0">
                <a:solidFill>
                  <a:schemeClr val="accent1">
                    <a:lumMod val="50000"/>
                  </a:schemeClr>
                </a:solidFill>
              </a:rPr>
              <a:t>                 D- BLOCK, VIKASPURI</a:t>
            </a:r>
          </a:p>
          <a:p>
            <a:endParaRPr lang="en-US" sz="3200" b="1" dirty="0">
              <a:solidFill>
                <a:schemeClr val="accent1">
                  <a:lumMod val="50000"/>
                </a:schemeClr>
              </a:solidFill>
            </a:endParaRPr>
          </a:p>
          <a:p>
            <a:r>
              <a:rPr lang="en-US" sz="2800" b="1" dirty="0">
                <a:solidFill>
                  <a:schemeClr val="accent5">
                    <a:lumMod val="75000"/>
                  </a:schemeClr>
                </a:solidFill>
              </a:rPr>
              <a:t>                                 CLASS – 3</a:t>
            </a:r>
          </a:p>
          <a:p>
            <a:r>
              <a:rPr lang="en-US" sz="3200" b="1" dirty="0">
                <a:solidFill>
                  <a:schemeClr val="accent1">
                    <a:lumMod val="50000"/>
                  </a:schemeClr>
                </a:solidFill>
              </a:rPr>
              <a:t>                   </a:t>
            </a:r>
            <a:r>
              <a:rPr lang="en-US" sz="2800" b="1" dirty="0">
                <a:solidFill>
                  <a:srgbClr val="C00000"/>
                </a:solidFill>
              </a:rPr>
              <a:t>HOLIDAY HOMEWORK</a:t>
            </a:r>
          </a:p>
          <a:p>
            <a:r>
              <a:rPr lang="en-US" sz="2800" b="1" dirty="0">
                <a:solidFill>
                  <a:srgbClr val="C00000"/>
                </a:solidFill>
              </a:rPr>
              <a:t>                             ( </a:t>
            </a:r>
            <a:r>
              <a:rPr lang="en-US" sz="2800" b="1" dirty="0" smtClean="0">
                <a:solidFill>
                  <a:srgbClr val="C00000"/>
                </a:solidFill>
              </a:rPr>
              <a:t>2023 </a:t>
            </a:r>
            <a:r>
              <a:rPr lang="en-US" sz="2800" b="1" dirty="0">
                <a:solidFill>
                  <a:srgbClr val="C00000"/>
                </a:solidFill>
              </a:rPr>
              <a:t>– </a:t>
            </a:r>
            <a:r>
              <a:rPr lang="en-US" sz="2800" b="1" dirty="0" smtClean="0">
                <a:solidFill>
                  <a:srgbClr val="C00000"/>
                </a:solidFill>
              </a:rPr>
              <a:t>2024 </a:t>
            </a:r>
            <a:r>
              <a:rPr lang="en-US" sz="2800" b="1" dirty="0">
                <a:solidFill>
                  <a:srgbClr val="C00000"/>
                </a:solidFill>
              </a:rPr>
              <a:t>)</a:t>
            </a:r>
          </a:p>
          <a:p>
            <a:endParaRPr lang="en-US" sz="3200" b="1" dirty="0">
              <a:solidFill>
                <a:schemeClr val="accent1">
                  <a:lumMod val="50000"/>
                </a:schemeClr>
              </a:solidFill>
            </a:endParaRPr>
          </a:p>
          <a:p>
            <a:endParaRPr lang="en-US" sz="3200" b="1" dirty="0">
              <a:solidFill>
                <a:schemeClr val="accent1">
                  <a:lumMod val="50000"/>
                </a:schemeClr>
              </a:solidFill>
            </a:endParaRPr>
          </a:p>
          <a:p>
            <a:r>
              <a:rPr lang="en-US" sz="3200" b="1" dirty="0">
                <a:solidFill>
                  <a:schemeClr val="accent1">
                    <a:lumMod val="50000"/>
                  </a:schemeClr>
                </a:solidFill>
              </a:rPr>
              <a:t> </a:t>
            </a:r>
            <a:endParaRPr lang="en-IN" sz="3200" b="1" dirty="0">
              <a:solidFill>
                <a:schemeClr val="accent1">
                  <a:lumMod val="50000"/>
                </a:schemeClr>
              </a:solidFill>
            </a:endParaRPr>
          </a:p>
        </p:txBody>
      </p:sp>
    </p:spTree>
    <p:extLst>
      <p:ext uri="{BB962C8B-B14F-4D97-AF65-F5344CB8AC3E}">
        <p14:creationId xmlns:p14="http://schemas.microsoft.com/office/powerpoint/2010/main" xmlns="" val="3419280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C3F89D7-A6B2-F49E-E323-11AFC97A1888}"/>
              </a:ext>
            </a:extLst>
          </p:cNvPr>
          <p:cNvSpPr txBox="1"/>
          <p:nvPr/>
        </p:nvSpPr>
        <p:spPr>
          <a:xfrm>
            <a:off x="5122875" y="418455"/>
            <a:ext cx="1262427" cy="707886"/>
          </a:xfrm>
          <a:prstGeom prst="rect">
            <a:avLst/>
          </a:prstGeom>
          <a:noFill/>
        </p:spPr>
        <p:txBody>
          <a:bodyPr wrap="square" rtlCol="0">
            <a:spAutoFit/>
          </a:bodyPr>
          <a:lstStyle/>
          <a:p>
            <a:r>
              <a:rPr lang="en-IN" sz="4000" b="1" dirty="0">
                <a:solidFill>
                  <a:srgbClr val="002060"/>
                </a:solidFill>
              </a:rPr>
              <a:t>E.V.S</a:t>
            </a:r>
          </a:p>
        </p:txBody>
      </p:sp>
      <p:sp>
        <p:nvSpPr>
          <p:cNvPr id="7" name="Rectangle 6"/>
          <p:cNvSpPr/>
          <p:nvPr/>
        </p:nvSpPr>
        <p:spPr>
          <a:xfrm>
            <a:off x="0" y="1611825"/>
            <a:ext cx="12191999"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b="1" dirty="0" smtClean="0">
                <a:solidFill>
                  <a:srgbClr val="7030A0"/>
                </a:solidFill>
              </a:rPr>
              <a:t> Share your experience by writing a beautiful 'Journey  of a plant' under the following heading: </a:t>
            </a:r>
          </a:p>
          <a:p>
            <a:r>
              <a:rPr lang="en-US" sz="2400" b="1" dirty="0" smtClean="0">
                <a:solidFill>
                  <a:srgbClr val="7030A0"/>
                </a:solidFill>
              </a:rPr>
              <a:t>Motivation ~ What  motivated me to plant a seed.</a:t>
            </a:r>
          </a:p>
          <a:p>
            <a:r>
              <a:rPr lang="en-US" sz="2400" b="1" dirty="0" smtClean="0">
                <a:solidFill>
                  <a:srgbClr val="7030A0"/>
                </a:solidFill>
              </a:rPr>
              <a:t>Support ~       Who all helped me in my family.</a:t>
            </a:r>
          </a:p>
          <a:p>
            <a:r>
              <a:rPr lang="en-US" sz="2400" b="1" dirty="0" smtClean="0">
                <a:solidFill>
                  <a:srgbClr val="7030A0"/>
                </a:solidFill>
              </a:rPr>
              <a:t>Hygiene ~       What measures I have taken to maintain hygiene.</a:t>
            </a:r>
          </a:p>
          <a:p>
            <a:r>
              <a:rPr lang="en-US" sz="2400" b="1" dirty="0" smtClean="0">
                <a:solidFill>
                  <a:srgbClr val="7030A0"/>
                </a:solidFill>
              </a:rPr>
              <a:t>Feelings ~       My feelings when I saw the germinated seed for the first time.</a:t>
            </a:r>
          </a:p>
          <a:p>
            <a:r>
              <a:rPr lang="en-US" sz="2400" b="1" dirty="0" smtClean="0">
                <a:solidFill>
                  <a:srgbClr val="7030A0"/>
                </a:solidFill>
              </a:rPr>
              <a:t>Advantage ~  Benefits of planting a seed/sapling.</a:t>
            </a:r>
            <a:endParaRPr lang="en-US" sz="2400" b="1" dirty="0">
              <a:solidFill>
                <a:srgbClr val="7030A0"/>
              </a:solidFill>
            </a:endParaRPr>
          </a:p>
        </p:txBody>
      </p:sp>
    </p:spTree>
    <p:extLst>
      <p:ext uri="{BB962C8B-B14F-4D97-AF65-F5344CB8AC3E}">
        <p14:creationId xmlns:p14="http://schemas.microsoft.com/office/powerpoint/2010/main" xmlns="" val="293144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5d51b62d44199fb3e5af25312d6dd10e.jpg"/>
          <p:cNvPicPr>
            <a:picLocks noChangeAspect="1"/>
          </p:cNvPicPr>
          <p:nvPr/>
        </p:nvPicPr>
        <p:blipFill>
          <a:blip r:embed="rId2" cstate="print"/>
          <a:stretch>
            <a:fillRect/>
          </a:stretch>
        </p:blipFill>
        <p:spPr>
          <a:xfrm>
            <a:off x="0" y="0"/>
            <a:ext cx="12192000" cy="6858000"/>
          </a:xfrm>
          <a:prstGeom prst="rect">
            <a:avLst/>
          </a:prstGeom>
        </p:spPr>
      </p:pic>
      <p:sp>
        <p:nvSpPr>
          <p:cNvPr id="5" name="TextBox 4"/>
          <p:cNvSpPr txBox="1"/>
          <p:nvPr/>
        </p:nvSpPr>
        <p:spPr>
          <a:xfrm>
            <a:off x="325465" y="1890791"/>
            <a:ext cx="11866535" cy="2677656"/>
          </a:xfrm>
          <a:prstGeom prst="rect">
            <a:avLst/>
          </a:prstGeom>
          <a:noFill/>
        </p:spPr>
        <p:txBody>
          <a:bodyPr wrap="square" rtlCol="0">
            <a:spAutoFit/>
          </a:bodyPr>
          <a:lstStyle/>
          <a:p>
            <a:r>
              <a:rPr lang="en-US" sz="2400" b="1" dirty="0" smtClean="0">
                <a:solidFill>
                  <a:srgbClr val="7030A0"/>
                </a:solidFill>
              </a:rPr>
              <a:t> 2) Visit a market near your area and look at the vegetables available there. </a:t>
            </a:r>
          </a:p>
          <a:p>
            <a:r>
              <a:rPr lang="en-US" sz="2400" b="1" dirty="0" smtClean="0">
                <a:solidFill>
                  <a:srgbClr val="7030A0"/>
                </a:solidFill>
              </a:rPr>
              <a:t>      You will find that few vegetables are large in size.</a:t>
            </a:r>
          </a:p>
          <a:p>
            <a:pPr>
              <a:buFont typeface="Arial" pitchFamily="34" charset="0"/>
              <a:buChar char="•"/>
            </a:pPr>
            <a:r>
              <a:rPr lang="en-US" sz="2400" b="1" dirty="0" smtClean="0">
                <a:solidFill>
                  <a:srgbClr val="7030A0"/>
                </a:solidFill>
              </a:rPr>
              <a:t> Why do you think that the  vegetables are large in size?</a:t>
            </a:r>
          </a:p>
          <a:p>
            <a:pPr>
              <a:buFont typeface="Arial" charset="0"/>
              <a:buChar char="•"/>
            </a:pPr>
            <a:r>
              <a:rPr lang="en-US" sz="2400" b="1" dirty="0" smtClean="0">
                <a:solidFill>
                  <a:srgbClr val="7030A0"/>
                </a:solidFill>
              </a:rPr>
              <a:t>Are fruits and vegetables safe to eat if they have been treated with pesticides? </a:t>
            </a:r>
          </a:p>
          <a:p>
            <a:pPr>
              <a:buFont typeface="Arial" charset="0"/>
              <a:buChar char="•"/>
            </a:pPr>
            <a:r>
              <a:rPr lang="en-US" sz="2400" b="1" dirty="0" smtClean="0">
                <a:solidFill>
                  <a:srgbClr val="7030A0"/>
                </a:solidFill>
              </a:rPr>
              <a:t>What difference do you find when you grow vegetables at home with that purchased from the  market?</a:t>
            </a:r>
          </a:p>
          <a:p>
            <a:endParaRPr lang="en-US" sz="2400" b="1" dirty="0">
              <a:solidFill>
                <a:srgbClr val="7030A0"/>
              </a:solidFill>
            </a:endParaRPr>
          </a:p>
        </p:txBody>
      </p:sp>
    </p:spTree>
    <p:extLst>
      <p:ext uri="{BB962C8B-B14F-4D97-AF65-F5344CB8AC3E}">
        <p14:creationId xmlns:p14="http://schemas.microsoft.com/office/powerpoint/2010/main" xmlns="" val="3657270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049A413-0326-C91D-D067-DB318C8E9F4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xmlns="" id="{DBD720EA-4ACC-5D9B-E229-6E4BFCD32C0D}"/>
              </a:ext>
            </a:extLst>
          </p:cNvPr>
          <p:cNvSpPr txBox="1"/>
          <p:nvPr/>
        </p:nvSpPr>
        <p:spPr>
          <a:xfrm flipH="1">
            <a:off x="5580528" y="1290918"/>
            <a:ext cx="2138083" cy="1938992"/>
          </a:xfrm>
          <a:prstGeom prst="rect">
            <a:avLst/>
          </a:prstGeom>
          <a:noFill/>
        </p:spPr>
        <p:txBody>
          <a:bodyPr wrap="square" rtlCol="0">
            <a:spAutoFit/>
          </a:bodyPr>
          <a:lstStyle/>
          <a:p>
            <a:r>
              <a:rPr lang="en-IN" sz="4000" b="1" dirty="0">
                <a:solidFill>
                  <a:srgbClr val="FF0000"/>
                </a:solidFill>
              </a:rPr>
              <a:t>ART</a:t>
            </a:r>
          </a:p>
          <a:p>
            <a:endParaRPr lang="en-IN" sz="4000" b="1" dirty="0">
              <a:solidFill>
                <a:srgbClr val="FF0000"/>
              </a:solidFill>
            </a:endParaRPr>
          </a:p>
          <a:p>
            <a:endParaRPr lang="en-IN" sz="4000" b="1" dirty="0">
              <a:solidFill>
                <a:srgbClr val="FF0000"/>
              </a:solidFill>
            </a:endParaRPr>
          </a:p>
        </p:txBody>
      </p:sp>
      <p:pic>
        <p:nvPicPr>
          <p:cNvPr id="5" name="Picture 4" descr="WhatsApp Image 2023-05-16 at 15.42.16 (1).jpeg"/>
          <p:cNvPicPr>
            <a:picLocks noChangeAspect="1"/>
          </p:cNvPicPr>
          <p:nvPr/>
        </p:nvPicPr>
        <p:blipFill>
          <a:blip r:embed="rId3" cstate="print"/>
          <a:stretch>
            <a:fillRect/>
          </a:stretch>
        </p:blipFill>
        <p:spPr>
          <a:xfrm rot="20269749">
            <a:off x="707621" y="1390636"/>
            <a:ext cx="3086560" cy="43550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WhatsApp Image 2023-05-16 at 15.42.16.jpeg"/>
          <p:cNvPicPr>
            <a:picLocks noChangeAspect="1"/>
          </p:cNvPicPr>
          <p:nvPr/>
        </p:nvPicPr>
        <p:blipFill>
          <a:blip r:embed="rId4" cstate="print"/>
          <a:stretch>
            <a:fillRect/>
          </a:stretch>
        </p:blipFill>
        <p:spPr>
          <a:xfrm rot="1203458">
            <a:off x="8530778" y="1433031"/>
            <a:ext cx="2993353" cy="44240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3704095" y="2014781"/>
            <a:ext cx="4494508" cy="1815882"/>
          </a:xfrm>
          <a:prstGeom prst="rect">
            <a:avLst/>
          </a:prstGeom>
          <a:noFill/>
        </p:spPr>
        <p:txBody>
          <a:bodyPr wrap="square" rtlCol="0">
            <a:spAutoFit/>
          </a:bodyPr>
          <a:lstStyle/>
          <a:p>
            <a:pPr algn="ctr"/>
            <a:r>
              <a:rPr lang="en-US" sz="2800" b="1" dirty="0" smtClean="0">
                <a:solidFill>
                  <a:srgbClr val="7030A0"/>
                </a:solidFill>
              </a:rPr>
              <a:t>Make 4 different </a:t>
            </a:r>
          </a:p>
          <a:p>
            <a:pPr algn="ctr"/>
            <a:r>
              <a:rPr lang="en-US" sz="2800" b="1" dirty="0" smtClean="0">
                <a:solidFill>
                  <a:srgbClr val="7030A0"/>
                </a:solidFill>
              </a:rPr>
              <a:t>animal mask </a:t>
            </a:r>
          </a:p>
          <a:p>
            <a:pPr algn="ctr"/>
            <a:r>
              <a:rPr lang="en-US" sz="2800" b="1" dirty="0" smtClean="0">
                <a:solidFill>
                  <a:srgbClr val="7030A0"/>
                </a:solidFill>
              </a:rPr>
              <a:t>with </a:t>
            </a:r>
          </a:p>
          <a:p>
            <a:pPr algn="ctr"/>
            <a:r>
              <a:rPr lang="en-US" sz="2800" b="1" dirty="0" smtClean="0">
                <a:solidFill>
                  <a:srgbClr val="7030A0"/>
                </a:solidFill>
              </a:rPr>
              <a:t>waste paper plates</a:t>
            </a:r>
            <a:endParaRPr lang="en-US" sz="2800" b="1" dirty="0">
              <a:solidFill>
                <a:srgbClr val="7030A0"/>
              </a:solidFill>
            </a:endParaRPr>
          </a:p>
        </p:txBody>
      </p:sp>
    </p:spTree>
    <p:extLst>
      <p:ext uri="{BB962C8B-B14F-4D97-AF65-F5344CB8AC3E}">
        <p14:creationId xmlns:p14="http://schemas.microsoft.com/office/powerpoint/2010/main" xmlns="" val="37431692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C3F89D7-A6B2-F49E-E323-11AFC97A1888}"/>
              </a:ext>
            </a:extLst>
          </p:cNvPr>
          <p:cNvSpPr txBox="1"/>
          <p:nvPr/>
        </p:nvSpPr>
        <p:spPr>
          <a:xfrm>
            <a:off x="3409627" y="185981"/>
            <a:ext cx="2975675" cy="1323439"/>
          </a:xfrm>
          <a:prstGeom prst="rect">
            <a:avLst/>
          </a:prstGeom>
          <a:noFill/>
        </p:spPr>
        <p:txBody>
          <a:bodyPr wrap="square" rtlCol="0">
            <a:spAutoFit/>
          </a:bodyPr>
          <a:lstStyle/>
          <a:p>
            <a:r>
              <a:rPr lang="en-IN" sz="4000" b="1" dirty="0" smtClean="0">
                <a:solidFill>
                  <a:srgbClr val="002060"/>
                </a:solidFill>
              </a:rPr>
              <a:t>   MODELS (CLASS 3 </a:t>
            </a:r>
            <a:r>
              <a:rPr lang="en-IN" sz="4000" b="1" dirty="0" smtClean="0">
                <a:solidFill>
                  <a:srgbClr val="002060"/>
                </a:solidFill>
              </a:rPr>
              <a:t>B)</a:t>
            </a:r>
            <a:endParaRPr lang="en-IN" sz="4000" b="1" dirty="0">
              <a:solidFill>
                <a:srgbClr val="002060"/>
              </a:solidFill>
            </a:endParaRPr>
          </a:p>
        </p:txBody>
      </p:sp>
      <p:sp>
        <p:nvSpPr>
          <p:cNvPr id="7" name="Rectangle 6"/>
          <p:cNvSpPr/>
          <p:nvPr/>
        </p:nvSpPr>
        <p:spPr>
          <a:xfrm>
            <a:off x="0" y="1611825"/>
            <a:ext cx="12191999" cy="40934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b="1" dirty="0" smtClean="0">
                <a:solidFill>
                  <a:srgbClr val="7030A0"/>
                </a:solidFill>
              </a:rPr>
              <a:t>Students have to grow  these plants according to their roll </a:t>
            </a:r>
            <a:r>
              <a:rPr lang="en-US" sz="2000" b="1" dirty="0" smtClean="0">
                <a:solidFill>
                  <a:srgbClr val="7030A0"/>
                </a:solidFill>
              </a:rPr>
              <a:t>numbers</a:t>
            </a:r>
          </a:p>
          <a:p>
            <a:r>
              <a:rPr lang="en-US" sz="2000" b="1" dirty="0" smtClean="0">
                <a:solidFill>
                  <a:srgbClr val="7030A0"/>
                </a:solidFill>
              </a:rPr>
              <a:t>Roll </a:t>
            </a:r>
            <a:r>
              <a:rPr lang="en-US" sz="2000" b="1" dirty="0" smtClean="0">
                <a:solidFill>
                  <a:srgbClr val="7030A0"/>
                </a:solidFill>
              </a:rPr>
              <a:t>No.  1-5         Aloe </a:t>
            </a:r>
            <a:r>
              <a:rPr lang="en-US" sz="2000" b="1" dirty="0" smtClean="0">
                <a:solidFill>
                  <a:srgbClr val="7030A0"/>
                </a:solidFill>
              </a:rPr>
              <a:t>Vera</a:t>
            </a:r>
          </a:p>
          <a:p>
            <a:r>
              <a:rPr lang="en-US" sz="2000" b="1" dirty="0" smtClean="0">
                <a:solidFill>
                  <a:srgbClr val="7030A0"/>
                </a:solidFill>
              </a:rPr>
              <a:t>Roll </a:t>
            </a:r>
            <a:r>
              <a:rPr lang="en-US" sz="2000" b="1" dirty="0" smtClean="0">
                <a:solidFill>
                  <a:srgbClr val="7030A0"/>
                </a:solidFill>
              </a:rPr>
              <a:t>No.  6-10      </a:t>
            </a:r>
            <a:r>
              <a:rPr lang="en-US" sz="2000" b="1" dirty="0" smtClean="0">
                <a:solidFill>
                  <a:srgbClr val="7030A0"/>
                </a:solidFill>
              </a:rPr>
              <a:t>Coriander</a:t>
            </a:r>
          </a:p>
          <a:p>
            <a:r>
              <a:rPr lang="en-US" sz="2000" b="1" dirty="0" smtClean="0">
                <a:solidFill>
                  <a:srgbClr val="7030A0"/>
                </a:solidFill>
              </a:rPr>
              <a:t>Roll </a:t>
            </a:r>
            <a:r>
              <a:rPr lang="en-US" sz="2000" b="1" dirty="0" smtClean="0">
                <a:solidFill>
                  <a:srgbClr val="7030A0"/>
                </a:solidFill>
              </a:rPr>
              <a:t>No.  11-15    </a:t>
            </a:r>
            <a:r>
              <a:rPr lang="en-US" sz="2000" b="1" dirty="0" smtClean="0">
                <a:solidFill>
                  <a:srgbClr val="7030A0"/>
                </a:solidFill>
              </a:rPr>
              <a:t>Tulsi</a:t>
            </a:r>
          </a:p>
          <a:p>
            <a:r>
              <a:rPr lang="en-US" sz="2000" b="1" dirty="0" smtClean="0">
                <a:solidFill>
                  <a:srgbClr val="7030A0"/>
                </a:solidFill>
              </a:rPr>
              <a:t>Roll </a:t>
            </a:r>
            <a:r>
              <a:rPr lang="en-US" sz="2000" b="1" dirty="0" smtClean="0">
                <a:solidFill>
                  <a:srgbClr val="7030A0"/>
                </a:solidFill>
              </a:rPr>
              <a:t>No. 16-20.    </a:t>
            </a:r>
            <a:r>
              <a:rPr lang="en-US" sz="2000" b="1" dirty="0" smtClean="0">
                <a:solidFill>
                  <a:srgbClr val="7030A0"/>
                </a:solidFill>
              </a:rPr>
              <a:t>Mint</a:t>
            </a:r>
          </a:p>
          <a:p>
            <a:r>
              <a:rPr lang="en-US" sz="2000" b="1" dirty="0" smtClean="0">
                <a:solidFill>
                  <a:srgbClr val="7030A0"/>
                </a:solidFill>
              </a:rPr>
              <a:t>Roll </a:t>
            </a:r>
            <a:r>
              <a:rPr lang="en-US" sz="2000" b="1" dirty="0" smtClean="0">
                <a:solidFill>
                  <a:srgbClr val="7030A0"/>
                </a:solidFill>
              </a:rPr>
              <a:t>No. 21-25   Lemon </a:t>
            </a:r>
            <a:r>
              <a:rPr lang="en-US" sz="2000" b="1" dirty="0" smtClean="0">
                <a:solidFill>
                  <a:srgbClr val="7030A0"/>
                </a:solidFill>
              </a:rPr>
              <a:t>Grass</a:t>
            </a:r>
          </a:p>
          <a:p>
            <a:r>
              <a:rPr lang="en-US" sz="2000" b="1" dirty="0" smtClean="0">
                <a:solidFill>
                  <a:srgbClr val="7030A0"/>
                </a:solidFill>
              </a:rPr>
              <a:t> </a:t>
            </a:r>
            <a:r>
              <a:rPr lang="en-US" sz="2000" b="1" dirty="0" smtClean="0">
                <a:solidFill>
                  <a:srgbClr val="7030A0"/>
                </a:solidFill>
              </a:rPr>
              <a:t>Roll No. 26-30.  </a:t>
            </a:r>
            <a:r>
              <a:rPr lang="en-US" sz="2000" b="1" dirty="0" err="1" smtClean="0">
                <a:solidFill>
                  <a:srgbClr val="7030A0"/>
                </a:solidFill>
              </a:rPr>
              <a:t>Amla</a:t>
            </a:r>
            <a:endParaRPr lang="en-US" sz="2000" b="1" dirty="0" smtClean="0">
              <a:solidFill>
                <a:srgbClr val="7030A0"/>
              </a:solidFill>
            </a:endParaRPr>
          </a:p>
          <a:p>
            <a:r>
              <a:rPr lang="en-US" sz="2000" b="1" dirty="0" smtClean="0">
                <a:solidFill>
                  <a:srgbClr val="7030A0"/>
                </a:solidFill>
              </a:rPr>
              <a:t>Roll </a:t>
            </a:r>
            <a:r>
              <a:rPr lang="en-US" sz="2000" b="1" dirty="0" smtClean="0">
                <a:solidFill>
                  <a:srgbClr val="7030A0"/>
                </a:solidFill>
              </a:rPr>
              <a:t>No. 31-35.  </a:t>
            </a:r>
            <a:r>
              <a:rPr lang="en-US" sz="2000" b="1" dirty="0" smtClean="0">
                <a:solidFill>
                  <a:srgbClr val="7030A0"/>
                </a:solidFill>
              </a:rPr>
              <a:t>Garlic</a:t>
            </a:r>
          </a:p>
          <a:p>
            <a:r>
              <a:rPr lang="en-US" sz="2000" b="1" dirty="0" smtClean="0">
                <a:solidFill>
                  <a:srgbClr val="7030A0"/>
                </a:solidFill>
              </a:rPr>
              <a:t>Roll </a:t>
            </a:r>
            <a:r>
              <a:rPr lang="en-US" sz="2000" b="1" dirty="0" smtClean="0">
                <a:solidFill>
                  <a:srgbClr val="7030A0"/>
                </a:solidFill>
              </a:rPr>
              <a:t>No. 36-40.  </a:t>
            </a:r>
            <a:r>
              <a:rPr lang="en-US" sz="2000" b="1" dirty="0" err="1" smtClean="0">
                <a:solidFill>
                  <a:srgbClr val="7030A0"/>
                </a:solidFill>
              </a:rPr>
              <a:t>Giloy</a:t>
            </a:r>
            <a:endParaRPr lang="en-US" sz="2000" b="1" dirty="0" smtClean="0">
              <a:solidFill>
                <a:srgbClr val="7030A0"/>
              </a:solidFill>
            </a:endParaRPr>
          </a:p>
          <a:p>
            <a:endParaRPr lang="en-US" sz="2000" b="1" smtClean="0">
              <a:solidFill>
                <a:srgbClr val="7030A0"/>
              </a:solidFill>
            </a:endParaRPr>
          </a:p>
          <a:p>
            <a:r>
              <a:rPr lang="en-US" sz="2000" b="1" smtClean="0">
                <a:solidFill>
                  <a:srgbClr val="7030A0"/>
                </a:solidFill>
              </a:rPr>
              <a:t>* </a:t>
            </a:r>
            <a:r>
              <a:rPr lang="en-US" sz="2000" b="1" dirty="0" smtClean="0">
                <a:solidFill>
                  <a:srgbClr val="7030A0"/>
                </a:solidFill>
              </a:rPr>
              <a:t>You also have to make a photo frame of the plant that you are growing and write its benefits.* Make a wall hanging of the vegetables that you are growing.(Photos and videos regarding these will be shared in class </a:t>
            </a:r>
            <a:r>
              <a:rPr lang="en-US" sz="2000" b="1" dirty="0" err="1" smtClean="0">
                <a:solidFill>
                  <a:srgbClr val="7030A0"/>
                </a:solidFill>
              </a:rPr>
              <a:t>WhatsApp</a:t>
            </a:r>
            <a:r>
              <a:rPr lang="en-US" sz="2000" b="1" dirty="0" smtClean="0">
                <a:solidFill>
                  <a:srgbClr val="7030A0"/>
                </a:solidFill>
              </a:rPr>
              <a:t> group)</a:t>
            </a:r>
            <a:endParaRPr lang="en-US" sz="2000" b="1" dirty="0">
              <a:solidFill>
                <a:srgbClr val="7030A0"/>
              </a:solidFill>
            </a:endParaRPr>
          </a:p>
        </p:txBody>
      </p:sp>
    </p:spTree>
    <p:extLst>
      <p:ext uri="{BB962C8B-B14F-4D97-AF65-F5344CB8AC3E}">
        <p14:creationId xmlns:p14="http://schemas.microsoft.com/office/powerpoint/2010/main" xmlns="" val="293144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6F0F1FD-69E4-2921-93DB-4872AD007B5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xmlns="" id="{A774C4DB-A655-88D4-D98B-89BA96BAA1E9}"/>
              </a:ext>
            </a:extLst>
          </p:cNvPr>
          <p:cNvSpPr txBox="1"/>
          <p:nvPr/>
        </p:nvSpPr>
        <p:spPr>
          <a:xfrm>
            <a:off x="3886199" y="2864224"/>
            <a:ext cx="5261161" cy="769441"/>
          </a:xfrm>
          <a:prstGeom prst="rect">
            <a:avLst/>
          </a:prstGeom>
          <a:noFill/>
        </p:spPr>
        <p:txBody>
          <a:bodyPr wrap="square">
            <a:spAutoFit/>
          </a:bodyPr>
          <a:lstStyle/>
          <a:p>
            <a:r>
              <a:rPr lang="en-IN" sz="4400" b="1" dirty="0">
                <a:latin typeface="Algerian" panose="04020705040A02060702" pitchFamily="82" charset="0"/>
              </a:rPr>
              <a:t>HAPPY HOLIDAYS</a:t>
            </a:r>
          </a:p>
        </p:txBody>
      </p:sp>
      <p:pic>
        <p:nvPicPr>
          <p:cNvPr id="6" name="Picture 5">
            <a:extLst>
              <a:ext uri="{FF2B5EF4-FFF2-40B4-BE49-F238E27FC236}">
                <a16:creationId xmlns:a16="http://schemas.microsoft.com/office/drawing/2014/main" xmlns="" id="{448EF753-7517-D971-E43E-E669D0A93AE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77118" y="3633665"/>
            <a:ext cx="1909482" cy="1032464"/>
          </a:xfrm>
          <a:prstGeom prst="rect">
            <a:avLst/>
          </a:prstGeom>
        </p:spPr>
      </p:pic>
    </p:spTree>
    <p:extLst>
      <p:ext uri="{BB962C8B-B14F-4D97-AF65-F5344CB8AC3E}">
        <p14:creationId xmlns:p14="http://schemas.microsoft.com/office/powerpoint/2010/main" xmlns="" val="4170577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AD8079B-7CC6-8764-A9C0-089C4358DEC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8C47E8DC-B6B6-D715-EEE1-FCFDE1FF1CAA}"/>
              </a:ext>
            </a:extLst>
          </p:cNvPr>
          <p:cNvSpPr txBox="1"/>
          <p:nvPr/>
        </p:nvSpPr>
        <p:spPr>
          <a:xfrm>
            <a:off x="2528046" y="1008529"/>
            <a:ext cx="7947213" cy="2677656"/>
          </a:xfrm>
          <a:prstGeom prst="rect">
            <a:avLst/>
          </a:prstGeom>
          <a:noFill/>
        </p:spPr>
        <p:txBody>
          <a:bodyPr wrap="square" rtlCol="0">
            <a:spAutoFit/>
          </a:bodyPr>
          <a:lstStyle/>
          <a:p>
            <a:r>
              <a:rPr lang="en-US" sz="2400" b="1" dirty="0">
                <a:solidFill>
                  <a:srgbClr val="C00000"/>
                </a:solidFill>
              </a:rPr>
              <a:t>Summer vacations is probably the best time of the year for you all. It’s time for loads of ice- cream, time to stay at home and  have a good time with your loved ones and getting pampered to no end and of course bonding with cousins.</a:t>
            </a:r>
          </a:p>
          <a:p>
            <a:r>
              <a:rPr lang="en-US" sz="2400" b="1" dirty="0">
                <a:solidFill>
                  <a:srgbClr val="C00000"/>
                </a:solidFill>
              </a:rPr>
              <a:t> School is fun too, with learning happening always. </a:t>
            </a:r>
          </a:p>
          <a:p>
            <a:r>
              <a:rPr lang="en-US" sz="2400" b="1" dirty="0">
                <a:solidFill>
                  <a:srgbClr val="C00000"/>
                </a:solidFill>
              </a:rPr>
              <a:t>Summer vacations can also be a time for learning with lots of activities around.</a:t>
            </a:r>
            <a:endParaRPr lang="en-IN" sz="2400" b="1" dirty="0">
              <a:solidFill>
                <a:srgbClr val="C00000"/>
              </a:solidFill>
            </a:endParaRPr>
          </a:p>
        </p:txBody>
      </p:sp>
    </p:spTree>
    <p:extLst>
      <p:ext uri="{BB962C8B-B14F-4D97-AF65-F5344CB8AC3E}">
        <p14:creationId xmlns:p14="http://schemas.microsoft.com/office/powerpoint/2010/main" xmlns="" val="4215652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24DC9000-82AD-9064-CD2D-CE39AAC6BF0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255495"/>
            <a:ext cx="12233179" cy="7338465"/>
          </a:xfrm>
          <a:prstGeom prst="rect">
            <a:avLst/>
          </a:prstGeom>
        </p:spPr>
      </p:pic>
      <p:sp>
        <p:nvSpPr>
          <p:cNvPr id="9" name="TextBox 8">
            <a:extLst>
              <a:ext uri="{FF2B5EF4-FFF2-40B4-BE49-F238E27FC236}">
                <a16:creationId xmlns:a16="http://schemas.microsoft.com/office/drawing/2014/main" xmlns="" id="{0A1902AC-9233-47BB-23C6-373EB8B85295}"/>
              </a:ext>
            </a:extLst>
          </p:cNvPr>
          <p:cNvSpPr txBox="1"/>
          <p:nvPr/>
        </p:nvSpPr>
        <p:spPr>
          <a:xfrm>
            <a:off x="1878486" y="1690000"/>
            <a:ext cx="8498542" cy="4116438"/>
          </a:xfrm>
          <a:prstGeom prst="rect">
            <a:avLst/>
          </a:prstGeom>
          <a:noFill/>
        </p:spPr>
        <p:txBody>
          <a:bodyPr wrap="square">
            <a:spAutoFit/>
          </a:bodyPr>
          <a:lstStyle/>
          <a:p>
            <a:r>
              <a:rPr lang="en-US" sz="2000" b="1" dirty="0">
                <a:solidFill>
                  <a:srgbClr val="FF0000"/>
                </a:solidFill>
              </a:rPr>
              <a:t>                                                 GENERAL INSTRUCTIONS</a:t>
            </a:r>
            <a:endParaRPr lang="en-US" sz="1800" b="1" dirty="0">
              <a:solidFill>
                <a:srgbClr val="FF0000"/>
              </a:solidFill>
            </a:endParaRPr>
          </a:p>
          <a:p>
            <a:pPr marL="457200" indent="-457200">
              <a:buAutoNum type="arabicPeriod"/>
            </a:pPr>
            <a:r>
              <a:rPr lang="en-US" sz="2000" b="1" dirty="0">
                <a:solidFill>
                  <a:srgbClr val="0070C0"/>
                </a:solidFill>
              </a:rPr>
              <a:t>Holiday Homework for all the subjects is to be done in common file, (A- 3 sheets compiled together).</a:t>
            </a:r>
          </a:p>
          <a:p>
            <a:pPr marL="457200" indent="-457200">
              <a:buAutoNum type="arabicPeriod"/>
            </a:pPr>
            <a:r>
              <a:rPr lang="en-US" sz="2000" b="1" dirty="0">
                <a:solidFill>
                  <a:srgbClr val="0070C0"/>
                </a:solidFill>
              </a:rPr>
              <a:t>The cover page of the file should be attractive, colourful and decorated.</a:t>
            </a:r>
          </a:p>
          <a:p>
            <a:pPr marL="457200" indent="-457200">
              <a:buAutoNum type="arabicPeriod"/>
            </a:pPr>
            <a:r>
              <a:rPr lang="en-US" sz="2000" b="1" dirty="0">
                <a:solidFill>
                  <a:srgbClr val="0070C0"/>
                </a:solidFill>
              </a:rPr>
              <a:t>Illustrate the work with pictures.</a:t>
            </a:r>
          </a:p>
          <a:p>
            <a:pPr marL="457200" indent="-457200">
              <a:buAutoNum type="arabicPeriod"/>
            </a:pPr>
            <a:r>
              <a:rPr lang="en-US" sz="2000" b="1" dirty="0">
                <a:solidFill>
                  <a:srgbClr val="0070C0"/>
                </a:solidFill>
              </a:rPr>
              <a:t>Do not use thermocol because it is harmful for the environment.</a:t>
            </a:r>
          </a:p>
          <a:p>
            <a:pPr marL="457200" indent="-457200">
              <a:buAutoNum type="arabicPeriod"/>
            </a:pPr>
            <a:r>
              <a:rPr lang="en-US" sz="2000" b="1" dirty="0">
                <a:solidFill>
                  <a:srgbClr val="0070C0"/>
                </a:solidFill>
              </a:rPr>
              <a:t>Use only waste material (newspaper, old magazine, laces, buttons, fruit seeds, pencil shavings, waste plastic etc.) for model and file.</a:t>
            </a:r>
          </a:p>
          <a:p>
            <a:pPr marL="457200" indent="-457200">
              <a:buAutoNum type="arabicPeriod"/>
            </a:pPr>
            <a:r>
              <a:rPr lang="en-US" sz="2000" b="1" dirty="0">
                <a:solidFill>
                  <a:srgbClr val="0070C0"/>
                </a:solidFill>
              </a:rPr>
              <a:t>Revise the work done in all subjects.</a:t>
            </a:r>
          </a:p>
          <a:p>
            <a:pPr marL="457200" indent="-457200">
              <a:buAutoNum type="arabicPeriod"/>
            </a:pPr>
            <a:r>
              <a:rPr lang="en-US" sz="2000" b="1" dirty="0">
                <a:solidFill>
                  <a:srgbClr val="0070C0"/>
                </a:solidFill>
              </a:rPr>
              <a:t>Do your work very neatly in your own hand writing. Take help from your parents when required</a:t>
            </a:r>
            <a:r>
              <a:rPr lang="en-US" sz="2000" b="1" dirty="0"/>
              <a:t>.</a:t>
            </a:r>
          </a:p>
          <a:p>
            <a:pPr marL="457200" indent="-457200">
              <a:buAutoNum type="arabicPeriod"/>
            </a:pPr>
            <a:endParaRPr lang="en-US" sz="1800" b="1" dirty="0"/>
          </a:p>
          <a:p>
            <a:r>
              <a:rPr lang="en-IN" sz="2000" b="1" dirty="0"/>
              <a:t>  </a:t>
            </a:r>
            <a:endParaRPr lang="en-IN" dirty="0"/>
          </a:p>
        </p:txBody>
      </p:sp>
    </p:spTree>
    <p:extLst>
      <p:ext uri="{BB962C8B-B14F-4D97-AF65-F5344CB8AC3E}">
        <p14:creationId xmlns:p14="http://schemas.microsoft.com/office/powerpoint/2010/main" xmlns="" val="2028119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CC3E067-16E6-667A-4D0A-CA0A2EDCB0B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xmlns="" id="{34DDA25F-24ED-DAEA-5850-583E06B65D1C}"/>
              </a:ext>
            </a:extLst>
          </p:cNvPr>
          <p:cNvSpPr txBox="1"/>
          <p:nvPr/>
        </p:nvSpPr>
        <p:spPr>
          <a:xfrm>
            <a:off x="3816723" y="1264024"/>
            <a:ext cx="4558553" cy="2954655"/>
          </a:xfrm>
          <a:prstGeom prst="rect">
            <a:avLst/>
          </a:prstGeom>
          <a:noFill/>
        </p:spPr>
        <p:txBody>
          <a:bodyPr wrap="square" rtlCol="0">
            <a:spAutoFit/>
          </a:bodyPr>
          <a:lstStyle/>
          <a:p>
            <a:r>
              <a:rPr lang="en-US" sz="4000" b="1" dirty="0">
                <a:solidFill>
                  <a:srgbClr val="0070C0"/>
                </a:solidFill>
              </a:rPr>
              <a:t>Dear Parents,</a:t>
            </a:r>
          </a:p>
          <a:p>
            <a:r>
              <a:rPr lang="en-US" sz="3200" b="1" dirty="0">
                <a:solidFill>
                  <a:schemeClr val="bg1"/>
                </a:solidFill>
              </a:rPr>
              <a:t>The following tips would help your child spend these holidays in a learning way…..</a:t>
            </a:r>
            <a:r>
              <a:rPr lang="en-US" sz="3200" dirty="0">
                <a:solidFill>
                  <a:schemeClr val="bg1"/>
                </a:solidFill>
              </a:rPr>
              <a:t>,</a:t>
            </a:r>
          </a:p>
          <a:p>
            <a:endParaRPr lang="en-IN" dirty="0"/>
          </a:p>
        </p:txBody>
      </p:sp>
    </p:spTree>
    <p:extLst>
      <p:ext uri="{BB962C8B-B14F-4D97-AF65-F5344CB8AC3E}">
        <p14:creationId xmlns:p14="http://schemas.microsoft.com/office/powerpoint/2010/main" xmlns="" val="2086949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FCD7AE8F-BA76-1712-AE17-43D16DBEB6A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7DCCFF7D-8689-0C50-5A22-7F32C990F722}"/>
              </a:ext>
            </a:extLst>
          </p:cNvPr>
          <p:cNvSpPr txBox="1"/>
          <p:nvPr/>
        </p:nvSpPr>
        <p:spPr>
          <a:xfrm>
            <a:off x="3079376" y="1826454"/>
            <a:ext cx="6067985" cy="3077766"/>
          </a:xfrm>
          <a:prstGeom prst="rect">
            <a:avLst/>
          </a:prstGeom>
          <a:noFill/>
        </p:spPr>
        <p:txBody>
          <a:bodyPr wrap="square">
            <a:spAutoFit/>
          </a:bodyPr>
          <a:lstStyle/>
          <a:p>
            <a:r>
              <a:rPr lang="en-US" sz="3200" b="1" dirty="0">
                <a:solidFill>
                  <a:srgbClr val="FF0000"/>
                </a:solidFill>
                <a:latin typeface="Algerian" panose="04020705040A02060702" pitchFamily="82" charset="0"/>
              </a:rPr>
              <a:t>INCULCATE HEALTHY HABITS </a:t>
            </a:r>
            <a:endParaRPr lang="en-US" sz="3200" b="1" dirty="0">
              <a:solidFill>
                <a:srgbClr val="002060"/>
              </a:solidFill>
              <a:latin typeface="Algerian" panose="04020705040A02060702" pitchFamily="82" charset="0"/>
            </a:endParaRPr>
          </a:p>
          <a:p>
            <a:endParaRPr lang="en-US" sz="1800" b="1" dirty="0">
              <a:solidFill>
                <a:srgbClr val="002060"/>
              </a:solidFill>
            </a:endParaRPr>
          </a:p>
          <a:p>
            <a:pPr marL="342900" indent="-342900">
              <a:buFont typeface="Wingdings" panose="05000000000000000000" pitchFamily="2" charset="2"/>
              <a:buChar char="q"/>
            </a:pPr>
            <a:r>
              <a:rPr lang="en-US" sz="2400" b="1" dirty="0">
                <a:solidFill>
                  <a:srgbClr val="002060"/>
                </a:solidFill>
              </a:rPr>
              <a:t>Getting up early in the morning.</a:t>
            </a:r>
          </a:p>
          <a:p>
            <a:pPr marL="342900" indent="-342900">
              <a:buFont typeface="Wingdings" panose="05000000000000000000" pitchFamily="2" charset="2"/>
              <a:buChar char="q"/>
            </a:pPr>
            <a:r>
              <a:rPr lang="en-US" sz="2400" b="1" dirty="0">
                <a:solidFill>
                  <a:srgbClr val="002060"/>
                </a:solidFill>
              </a:rPr>
              <a:t> Brushing teeth twice a day.</a:t>
            </a:r>
          </a:p>
          <a:p>
            <a:pPr marL="342900" indent="-342900">
              <a:buFont typeface="Wingdings" panose="05000000000000000000" pitchFamily="2" charset="2"/>
              <a:buChar char="q"/>
            </a:pPr>
            <a:r>
              <a:rPr lang="en-US" sz="2400" b="1" dirty="0">
                <a:solidFill>
                  <a:srgbClr val="002060"/>
                </a:solidFill>
              </a:rPr>
              <a:t>Washing hands.</a:t>
            </a:r>
          </a:p>
          <a:p>
            <a:pPr marL="342900" indent="-342900">
              <a:buFont typeface="Wingdings" panose="05000000000000000000" pitchFamily="2" charset="2"/>
              <a:buChar char="q"/>
            </a:pPr>
            <a:r>
              <a:rPr lang="en-US" sz="2400" b="1" dirty="0">
                <a:solidFill>
                  <a:srgbClr val="002060"/>
                </a:solidFill>
              </a:rPr>
              <a:t> Drinking lots of water. </a:t>
            </a:r>
          </a:p>
          <a:p>
            <a:pPr marL="342900" indent="-342900">
              <a:buFont typeface="Wingdings" panose="05000000000000000000" pitchFamily="2" charset="2"/>
              <a:buChar char="q"/>
            </a:pPr>
            <a:r>
              <a:rPr lang="en-US" sz="2400" b="1" dirty="0">
                <a:solidFill>
                  <a:srgbClr val="002060"/>
                </a:solidFill>
              </a:rPr>
              <a:t> Eating lots of fruits and homemade nutritious food.</a:t>
            </a:r>
            <a:endParaRPr lang="en-IN" sz="2400" b="1" dirty="0">
              <a:solidFill>
                <a:srgbClr val="002060"/>
              </a:solidFill>
            </a:endParaRPr>
          </a:p>
        </p:txBody>
      </p:sp>
      <p:pic>
        <p:nvPicPr>
          <p:cNvPr id="10" name="Picture 9">
            <a:extLst>
              <a:ext uri="{FF2B5EF4-FFF2-40B4-BE49-F238E27FC236}">
                <a16:creationId xmlns:a16="http://schemas.microsoft.com/office/drawing/2014/main" xmlns="" id="{91B9DA8F-5DA4-B113-FB64-03845CE21E0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91718" y="2471910"/>
            <a:ext cx="2662517" cy="1536577"/>
          </a:xfrm>
          <a:prstGeom prst="rect">
            <a:avLst/>
          </a:prstGeom>
        </p:spPr>
      </p:pic>
    </p:spTree>
    <p:extLst>
      <p:ext uri="{BB962C8B-B14F-4D97-AF65-F5344CB8AC3E}">
        <p14:creationId xmlns:p14="http://schemas.microsoft.com/office/powerpoint/2010/main" xmlns="" val="479242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76BA0E6-DB2F-9BC5-83B4-52C724D0078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246743"/>
            <a:ext cx="12192001" cy="6858000"/>
          </a:xfrm>
          <a:prstGeom prst="rect">
            <a:avLst/>
          </a:prstGeom>
        </p:spPr>
      </p:pic>
      <p:sp>
        <p:nvSpPr>
          <p:cNvPr id="4" name="TextBox 3">
            <a:extLst>
              <a:ext uri="{FF2B5EF4-FFF2-40B4-BE49-F238E27FC236}">
                <a16:creationId xmlns:a16="http://schemas.microsoft.com/office/drawing/2014/main" xmlns="" id="{6BA7B49A-FBA9-8D45-6EA9-49A3738C565C}"/>
              </a:ext>
            </a:extLst>
          </p:cNvPr>
          <p:cNvSpPr txBox="1"/>
          <p:nvPr/>
        </p:nvSpPr>
        <p:spPr>
          <a:xfrm>
            <a:off x="995082" y="605118"/>
            <a:ext cx="10287000" cy="584775"/>
          </a:xfrm>
          <a:prstGeom prst="rect">
            <a:avLst/>
          </a:prstGeom>
          <a:noFill/>
        </p:spPr>
        <p:txBody>
          <a:bodyPr wrap="square" rtlCol="0">
            <a:spAutoFit/>
          </a:bodyPr>
          <a:lstStyle/>
          <a:p>
            <a:r>
              <a:rPr lang="en-US" sz="3200" dirty="0">
                <a:solidFill>
                  <a:srgbClr val="F43ACC"/>
                </a:solidFill>
                <a:latin typeface="Broadway" panose="04040905080B02020502" pitchFamily="82" charset="0"/>
              </a:rPr>
              <a:t>SOME TIPS TO MAKE THESE HOLIDAYS SPECIAL</a:t>
            </a:r>
            <a:endParaRPr lang="en-IN" sz="3200" dirty="0">
              <a:solidFill>
                <a:srgbClr val="F43ACC"/>
              </a:solidFill>
              <a:latin typeface="Broadway" panose="04040905080B02020502" pitchFamily="82" charset="0"/>
            </a:endParaRPr>
          </a:p>
        </p:txBody>
      </p:sp>
      <p:sp>
        <p:nvSpPr>
          <p:cNvPr id="5" name="TextBox 4">
            <a:extLst>
              <a:ext uri="{FF2B5EF4-FFF2-40B4-BE49-F238E27FC236}">
                <a16:creationId xmlns:a16="http://schemas.microsoft.com/office/drawing/2014/main" xmlns="" id="{877251A4-7D5A-D676-F0B9-860D72E0830F}"/>
              </a:ext>
            </a:extLst>
          </p:cNvPr>
          <p:cNvSpPr txBox="1"/>
          <p:nvPr/>
        </p:nvSpPr>
        <p:spPr>
          <a:xfrm>
            <a:off x="347572" y="3041542"/>
            <a:ext cx="1869141" cy="1107996"/>
          </a:xfrm>
          <a:prstGeom prst="rect">
            <a:avLst/>
          </a:prstGeom>
          <a:noFill/>
        </p:spPr>
        <p:txBody>
          <a:bodyPr wrap="square" rtlCol="0">
            <a:spAutoFit/>
          </a:bodyPr>
          <a:lstStyle/>
          <a:p>
            <a:pPr algn="ctr"/>
            <a:r>
              <a:rPr lang="en-US" sz="2200" b="1" dirty="0">
                <a:solidFill>
                  <a:srgbClr val="002060"/>
                </a:solidFill>
              </a:rPr>
              <a:t>Have a family dinner everyday.</a:t>
            </a:r>
            <a:endParaRPr lang="en-IN" sz="2200" b="1" dirty="0">
              <a:solidFill>
                <a:srgbClr val="002060"/>
              </a:solidFill>
            </a:endParaRPr>
          </a:p>
        </p:txBody>
      </p:sp>
      <p:sp>
        <p:nvSpPr>
          <p:cNvPr id="6" name="TextBox 5">
            <a:extLst>
              <a:ext uri="{FF2B5EF4-FFF2-40B4-BE49-F238E27FC236}">
                <a16:creationId xmlns:a16="http://schemas.microsoft.com/office/drawing/2014/main" xmlns="" id="{918480C5-7179-60FF-A8DC-0BD4D31E56F8}"/>
              </a:ext>
            </a:extLst>
          </p:cNvPr>
          <p:cNvSpPr txBox="1"/>
          <p:nvPr/>
        </p:nvSpPr>
        <p:spPr>
          <a:xfrm>
            <a:off x="3473825" y="2815771"/>
            <a:ext cx="2232210" cy="1631216"/>
          </a:xfrm>
          <a:prstGeom prst="rect">
            <a:avLst/>
          </a:prstGeom>
          <a:noFill/>
        </p:spPr>
        <p:txBody>
          <a:bodyPr wrap="square" rtlCol="0">
            <a:spAutoFit/>
          </a:bodyPr>
          <a:lstStyle/>
          <a:p>
            <a:pPr algn="ctr"/>
            <a:r>
              <a:rPr lang="en-US" sz="2000" b="1" dirty="0">
                <a:solidFill>
                  <a:srgbClr val="FFFF00"/>
                </a:solidFill>
              </a:rPr>
              <a:t>Play board games with your grandparents, parents and siblings.</a:t>
            </a:r>
            <a:endParaRPr lang="en-IN" sz="2000" b="1" dirty="0">
              <a:solidFill>
                <a:srgbClr val="FFFF00"/>
              </a:solidFill>
            </a:endParaRPr>
          </a:p>
        </p:txBody>
      </p:sp>
      <p:sp>
        <p:nvSpPr>
          <p:cNvPr id="7" name="TextBox 6">
            <a:extLst>
              <a:ext uri="{FF2B5EF4-FFF2-40B4-BE49-F238E27FC236}">
                <a16:creationId xmlns:a16="http://schemas.microsoft.com/office/drawing/2014/main" xmlns="" id="{D388A392-048A-805D-0D09-3947A455AA04}"/>
              </a:ext>
            </a:extLst>
          </p:cNvPr>
          <p:cNvSpPr txBox="1"/>
          <p:nvPr/>
        </p:nvSpPr>
        <p:spPr>
          <a:xfrm>
            <a:off x="6898342" y="3106271"/>
            <a:ext cx="1869141" cy="1323439"/>
          </a:xfrm>
          <a:prstGeom prst="rect">
            <a:avLst/>
          </a:prstGeom>
          <a:noFill/>
        </p:spPr>
        <p:txBody>
          <a:bodyPr wrap="square" rtlCol="0">
            <a:spAutoFit/>
          </a:bodyPr>
          <a:lstStyle/>
          <a:p>
            <a:pPr algn="ctr"/>
            <a:r>
              <a:rPr lang="en-US" sz="2000" b="1" dirty="0">
                <a:solidFill>
                  <a:schemeClr val="bg1"/>
                </a:solidFill>
              </a:rPr>
              <a:t>Be independent and learn to do some work on your own.</a:t>
            </a:r>
            <a:endParaRPr lang="en-IN" sz="2000" b="1" dirty="0">
              <a:solidFill>
                <a:schemeClr val="bg1"/>
              </a:solidFill>
            </a:endParaRPr>
          </a:p>
        </p:txBody>
      </p:sp>
      <p:sp>
        <p:nvSpPr>
          <p:cNvPr id="8" name="TextBox 7">
            <a:extLst>
              <a:ext uri="{FF2B5EF4-FFF2-40B4-BE49-F238E27FC236}">
                <a16:creationId xmlns:a16="http://schemas.microsoft.com/office/drawing/2014/main" xmlns="" id="{A3DC4139-D764-7DD5-372B-703A3938D721}"/>
              </a:ext>
            </a:extLst>
          </p:cNvPr>
          <p:cNvSpPr txBox="1"/>
          <p:nvPr/>
        </p:nvSpPr>
        <p:spPr>
          <a:xfrm>
            <a:off x="9975288" y="2996582"/>
            <a:ext cx="1869141" cy="1323439"/>
          </a:xfrm>
          <a:prstGeom prst="rect">
            <a:avLst/>
          </a:prstGeom>
          <a:noFill/>
        </p:spPr>
        <p:txBody>
          <a:bodyPr wrap="square" rtlCol="0">
            <a:spAutoFit/>
          </a:bodyPr>
          <a:lstStyle/>
          <a:p>
            <a:r>
              <a:rPr lang="en-US" sz="2000" b="1" dirty="0">
                <a:solidFill>
                  <a:srgbClr val="7030A0"/>
                </a:solidFill>
              </a:rPr>
              <a:t>Spend some quality time with your grandparents.</a:t>
            </a:r>
            <a:endParaRPr lang="en-IN" sz="2000" b="1" dirty="0">
              <a:solidFill>
                <a:srgbClr val="7030A0"/>
              </a:solidFill>
            </a:endParaRPr>
          </a:p>
        </p:txBody>
      </p:sp>
    </p:spTree>
    <p:extLst>
      <p:ext uri="{BB962C8B-B14F-4D97-AF65-F5344CB8AC3E}">
        <p14:creationId xmlns:p14="http://schemas.microsoft.com/office/powerpoint/2010/main" xmlns="" val="863099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6000" b="-2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2F978EA-4A42-8942-9B96-40647691AE7C}"/>
              </a:ext>
            </a:extLst>
          </p:cNvPr>
          <p:cNvSpPr txBox="1"/>
          <p:nvPr/>
        </p:nvSpPr>
        <p:spPr>
          <a:xfrm>
            <a:off x="3127011" y="294469"/>
            <a:ext cx="4719918" cy="646331"/>
          </a:xfrm>
          <a:prstGeom prst="rect">
            <a:avLst/>
          </a:prstGeom>
          <a:noFill/>
        </p:spPr>
        <p:txBody>
          <a:bodyPr wrap="square" rtlCol="0">
            <a:spAutoFit/>
          </a:bodyPr>
          <a:lstStyle/>
          <a:p>
            <a:r>
              <a:rPr lang="en-US" sz="3600" b="1" dirty="0">
                <a:solidFill>
                  <a:srgbClr val="C00000"/>
                </a:solidFill>
              </a:rPr>
              <a:t>                ENGLISH</a:t>
            </a:r>
            <a:endParaRPr lang="en-IN" sz="3600" b="1" dirty="0">
              <a:solidFill>
                <a:srgbClr val="C00000"/>
              </a:solidFill>
            </a:endParaRPr>
          </a:p>
        </p:txBody>
      </p:sp>
      <p:sp>
        <p:nvSpPr>
          <p:cNvPr id="7" name="TextBox 6"/>
          <p:cNvSpPr txBox="1"/>
          <p:nvPr/>
        </p:nvSpPr>
        <p:spPr>
          <a:xfrm>
            <a:off x="1549830" y="914400"/>
            <a:ext cx="9153468" cy="3554819"/>
          </a:xfrm>
          <a:prstGeom prst="rect">
            <a:avLst/>
          </a:prstGeom>
          <a:noFill/>
        </p:spPr>
        <p:txBody>
          <a:bodyPr wrap="none" rtlCol="0">
            <a:spAutoFit/>
          </a:bodyPr>
          <a:lstStyle/>
          <a:p>
            <a:pPr>
              <a:lnSpc>
                <a:spcPct val="150000"/>
              </a:lnSpc>
            </a:pPr>
            <a:r>
              <a:rPr lang="en-US" b="1" dirty="0" smtClean="0"/>
              <a:t> 1)Trees  are selfless and giving. </a:t>
            </a:r>
          </a:p>
          <a:p>
            <a:r>
              <a:rPr lang="en-US" b="1" dirty="0" smtClean="0">
                <a:solidFill>
                  <a:srgbClr val="C00000"/>
                </a:solidFill>
              </a:rPr>
              <a:t>What values can you learn from the trees?</a:t>
            </a:r>
          </a:p>
          <a:p>
            <a:r>
              <a:rPr lang="en-US" b="1" dirty="0" smtClean="0">
                <a:solidFill>
                  <a:srgbClr val="C00000"/>
                </a:solidFill>
              </a:rPr>
              <a:t>Make a leaf shape cut out of A3 size sheet and write a value on that.</a:t>
            </a:r>
          </a:p>
          <a:p>
            <a:endParaRPr lang="en-US" b="1" dirty="0" smtClean="0">
              <a:solidFill>
                <a:srgbClr val="C00000"/>
              </a:solidFill>
            </a:endParaRPr>
          </a:p>
          <a:p>
            <a:r>
              <a:rPr lang="en-US" b="1" dirty="0" smtClean="0"/>
              <a:t>2) Your friend from next door has plants in her garden that she loves and waters everyday.</a:t>
            </a:r>
          </a:p>
          <a:p>
            <a:r>
              <a:rPr lang="en-US" b="1" dirty="0" smtClean="0"/>
              <a:t> She and her family  are going away for a week, so she asks you to take care of them till</a:t>
            </a:r>
          </a:p>
          <a:p>
            <a:r>
              <a:rPr lang="en-US" b="1" dirty="0" smtClean="0"/>
              <a:t> she returns. </a:t>
            </a:r>
          </a:p>
          <a:p>
            <a:pPr>
              <a:buFont typeface="Arial" pitchFamily="34" charset="0"/>
              <a:buChar char="•"/>
            </a:pPr>
            <a:r>
              <a:rPr lang="en-US" b="1" dirty="0" smtClean="0">
                <a:solidFill>
                  <a:srgbClr val="C00000"/>
                </a:solidFill>
              </a:rPr>
              <a:t>Write your experience in 6-8 sentences during that week and what value did you learn during</a:t>
            </a:r>
          </a:p>
          <a:p>
            <a:r>
              <a:rPr lang="en-US" b="1" dirty="0" smtClean="0">
                <a:solidFill>
                  <a:srgbClr val="C00000"/>
                </a:solidFill>
              </a:rPr>
              <a:t> that process. </a:t>
            </a:r>
          </a:p>
          <a:p>
            <a:pPr>
              <a:buFont typeface="Arial" pitchFamily="34" charset="0"/>
              <a:buChar char="•"/>
            </a:pPr>
            <a:r>
              <a:rPr lang="en-US" b="1" dirty="0" smtClean="0">
                <a:solidFill>
                  <a:srgbClr val="C00000"/>
                </a:solidFill>
              </a:rPr>
              <a:t>Also paste your photo while taking care of the plants.</a:t>
            </a:r>
          </a:p>
          <a:p>
            <a:pPr>
              <a:buFont typeface="Arial" pitchFamily="34" charset="0"/>
              <a:buChar char="•"/>
            </a:pPr>
            <a:r>
              <a:rPr lang="en-US" b="1" dirty="0" smtClean="0">
                <a:solidFill>
                  <a:srgbClr val="C00000"/>
                </a:solidFill>
              </a:rPr>
              <a:t> Make a list of the plants that you took care of ( whether  they are organic/medicinal)- </a:t>
            </a:r>
          </a:p>
          <a:p>
            <a:pPr>
              <a:buFont typeface="Arial" pitchFamily="34" charset="0"/>
              <a:buChar char="•"/>
            </a:pPr>
            <a:r>
              <a:rPr lang="en-US" b="1" dirty="0" smtClean="0">
                <a:solidFill>
                  <a:srgbClr val="C00000"/>
                </a:solidFill>
              </a:rPr>
              <a:t>Find different ways of watering plants  when you are not at home.</a:t>
            </a:r>
            <a:endParaRPr lang="en-US" b="1" dirty="0">
              <a:solidFill>
                <a:srgbClr val="C00000"/>
              </a:solidFill>
            </a:endParaRPr>
          </a:p>
        </p:txBody>
      </p:sp>
      <p:pic>
        <p:nvPicPr>
          <p:cNvPr id="9" name="Picture 8" descr="Leaf-Pattern.jpg"/>
          <p:cNvPicPr>
            <a:picLocks noChangeAspect="1"/>
          </p:cNvPicPr>
          <p:nvPr/>
        </p:nvPicPr>
        <p:blipFill>
          <a:blip r:embed="rId3" cstate="print"/>
          <a:stretch>
            <a:fillRect/>
          </a:stretch>
        </p:blipFill>
        <p:spPr>
          <a:xfrm>
            <a:off x="8154208" y="449452"/>
            <a:ext cx="2397309" cy="1596326"/>
          </a:xfrm>
          <a:prstGeom prst="rect">
            <a:avLst/>
          </a:prstGeom>
        </p:spPr>
      </p:pic>
    </p:spTree>
    <p:extLst>
      <p:ext uri="{BB962C8B-B14F-4D97-AF65-F5344CB8AC3E}">
        <p14:creationId xmlns:p14="http://schemas.microsoft.com/office/powerpoint/2010/main" xmlns="" val="25010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047CB15-4778-F7E9-5248-5E79B5EDD50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xmlns="" id="{2F133076-3B40-70A2-DF8A-0FC251D5E41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36327" y="1339234"/>
            <a:ext cx="1703294" cy="860613"/>
          </a:xfrm>
          <a:prstGeom prst="rect">
            <a:avLst/>
          </a:prstGeom>
        </p:spPr>
      </p:pic>
      <p:sp>
        <p:nvSpPr>
          <p:cNvPr id="7" name="TextBox 6">
            <a:extLst>
              <a:ext uri="{FF2B5EF4-FFF2-40B4-BE49-F238E27FC236}">
                <a16:creationId xmlns:a16="http://schemas.microsoft.com/office/drawing/2014/main" xmlns="" id="{741B3AEF-C6B4-A224-C8BD-043E2B97A22A}"/>
              </a:ext>
            </a:extLst>
          </p:cNvPr>
          <p:cNvSpPr txBox="1"/>
          <p:nvPr/>
        </p:nvSpPr>
        <p:spPr>
          <a:xfrm>
            <a:off x="5177117" y="1247275"/>
            <a:ext cx="3970243" cy="707886"/>
          </a:xfrm>
          <a:prstGeom prst="rect">
            <a:avLst/>
          </a:prstGeom>
          <a:noFill/>
        </p:spPr>
        <p:txBody>
          <a:bodyPr wrap="square">
            <a:spAutoFit/>
          </a:bodyPr>
          <a:lstStyle/>
          <a:p>
            <a:r>
              <a:rPr lang="en-IN" sz="4000" b="1" dirty="0">
                <a:solidFill>
                  <a:srgbClr val="0070C0"/>
                </a:solidFill>
              </a:rPr>
              <a:t>हिंदी</a:t>
            </a:r>
          </a:p>
        </p:txBody>
      </p:sp>
      <p:sp>
        <p:nvSpPr>
          <p:cNvPr id="9" name="TextBox 8">
            <a:extLst>
              <a:ext uri="{FF2B5EF4-FFF2-40B4-BE49-F238E27FC236}">
                <a16:creationId xmlns:a16="http://schemas.microsoft.com/office/drawing/2014/main" xmlns="" id="{D6BDDB2A-4111-4614-D8D2-6045FBC093D9}"/>
              </a:ext>
            </a:extLst>
          </p:cNvPr>
          <p:cNvSpPr txBox="1"/>
          <p:nvPr/>
        </p:nvSpPr>
        <p:spPr>
          <a:xfrm>
            <a:off x="2268222" y="2264346"/>
            <a:ext cx="7758952" cy="2862322"/>
          </a:xfrm>
          <a:prstGeom prst="rect">
            <a:avLst/>
          </a:prstGeom>
          <a:noFill/>
        </p:spPr>
        <p:txBody>
          <a:bodyPr wrap="square">
            <a:spAutoFit/>
          </a:bodyPr>
          <a:lstStyle/>
          <a:p>
            <a:r>
              <a:rPr lang="en-US" sz="2000" b="1" dirty="0" smtClean="0">
                <a:solidFill>
                  <a:srgbClr val="002060"/>
                </a:solidFill>
              </a:rPr>
              <a:t>1) </a:t>
            </a:r>
            <a:r>
              <a:rPr lang="hi-IN" sz="2000" b="1" dirty="0" smtClean="0">
                <a:solidFill>
                  <a:srgbClr val="002060"/>
                </a:solidFill>
              </a:rPr>
              <a:t>तुलसी और आंवला जैसे पौधे हमारे  लिए उपयोगी हैं| इसी तरह अन्य कोई 5  पौधों के  नाम चित्र सहित लिखिए और बताइए कि यह  रोगों से हमारी किस प्रकार सहायता करते हैं|</a:t>
            </a:r>
            <a:endParaRPr lang="en-US" sz="2000" b="1" dirty="0" smtClean="0">
              <a:solidFill>
                <a:srgbClr val="002060"/>
              </a:solidFill>
            </a:endParaRPr>
          </a:p>
          <a:p>
            <a:pPr>
              <a:buFont typeface="Arial" charset="0"/>
              <a:buChar char="•"/>
            </a:pPr>
            <a:endParaRPr lang="en-US" sz="2000" b="1" dirty="0" smtClean="0">
              <a:solidFill>
                <a:srgbClr val="002060"/>
              </a:solidFill>
            </a:endParaRPr>
          </a:p>
          <a:p>
            <a:r>
              <a:rPr lang="hi-IN" sz="2000" b="1" dirty="0" smtClean="0">
                <a:solidFill>
                  <a:srgbClr val="002060"/>
                </a:solidFill>
              </a:rPr>
              <a:t>*</a:t>
            </a:r>
            <a:r>
              <a:rPr lang="en-US" sz="2000" b="1" dirty="0" smtClean="0">
                <a:solidFill>
                  <a:srgbClr val="002060"/>
                </a:solidFill>
              </a:rPr>
              <a:t>2)</a:t>
            </a:r>
            <a:r>
              <a:rPr lang="hi-IN" sz="2000" b="1" dirty="0" smtClean="0">
                <a:solidFill>
                  <a:srgbClr val="002060"/>
                </a:solidFill>
              </a:rPr>
              <a:t>आधुनिक शैली में मोबाइल, फो़न, टीवी, वीडियो गेम बच्चों पर बुरा प्रभाव डाल रहें हैं| इसके लिए आउट डोर गेम को सबसे बेहतर माना गया है| कोई पांच आउट डोर और इनडोर गेम के चित्र  चिपकाइए और इसके 2-2 फा़यदे लिखिए|</a:t>
            </a:r>
            <a:endParaRPr lang="en-IN" sz="2000" b="1" dirty="0">
              <a:solidFill>
                <a:srgbClr val="002060"/>
              </a:solidFill>
            </a:endParaRPr>
          </a:p>
          <a:p>
            <a:pPr>
              <a:buFont typeface="Arial" charset="0"/>
              <a:buChar char="•"/>
            </a:pPr>
            <a:endParaRPr lang="en-IN" sz="2000" b="1" dirty="0">
              <a:solidFill>
                <a:srgbClr val="002060"/>
              </a:solidFill>
            </a:endParaRPr>
          </a:p>
        </p:txBody>
      </p:sp>
    </p:spTree>
    <p:extLst>
      <p:ext uri="{BB962C8B-B14F-4D97-AF65-F5344CB8AC3E}">
        <p14:creationId xmlns:p14="http://schemas.microsoft.com/office/powerpoint/2010/main" xmlns="" val="2809567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BB78850E-82E3-9E25-0277-B241EB035F68}"/>
              </a:ext>
            </a:extLst>
          </p:cNvPr>
          <p:cNvSpPr/>
          <p:nvPr/>
        </p:nvSpPr>
        <p:spPr>
          <a:xfrm>
            <a:off x="1546412" y="847165"/>
            <a:ext cx="8915400" cy="4948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TextBox 6">
            <a:extLst>
              <a:ext uri="{FF2B5EF4-FFF2-40B4-BE49-F238E27FC236}">
                <a16:creationId xmlns:a16="http://schemas.microsoft.com/office/drawing/2014/main" xmlns="" id="{16C9782B-EA9D-65AC-4643-1678CEF00A58}"/>
              </a:ext>
            </a:extLst>
          </p:cNvPr>
          <p:cNvSpPr txBox="1"/>
          <p:nvPr/>
        </p:nvSpPr>
        <p:spPr>
          <a:xfrm>
            <a:off x="2380129" y="1438835"/>
            <a:ext cx="7355542" cy="3539430"/>
          </a:xfrm>
          <a:prstGeom prst="rect">
            <a:avLst/>
          </a:prstGeom>
          <a:noFill/>
        </p:spPr>
        <p:txBody>
          <a:bodyPr wrap="square" rtlCol="0">
            <a:spAutoFit/>
          </a:bodyPr>
          <a:lstStyle/>
          <a:p>
            <a:r>
              <a:rPr lang="en-US" sz="2800" b="1" dirty="0">
                <a:solidFill>
                  <a:schemeClr val="bg1"/>
                </a:solidFill>
              </a:rPr>
              <a:t>Q2. Make an </a:t>
            </a:r>
            <a:r>
              <a:rPr lang="en-US" sz="2800" b="1" dirty="0">
                <a:solidFill>
                  <a:srgbClr val="FFFF00"/>
                </a:solidFill>
              </a:rPr>
              <a:t>“Air Quality Index Chart” </a:t>
            </a:r>
            <a:r>
              <a:rPr lang="en-US" sz="2800" b="1" dirty="0">
                <a:solidFill>
                  <a:schemeClr val="bg1"/>
                </a:solidFill>
              </a:rPr>
              <a:t>Collect data of 10 days from the newspaper. </a:t>
            </a:r>
          </a:p>
          <a:p>
            <a:r>
              <a:rPr lang="en-US" sz="2800" b="1" dirty="0">
                <a:solidFill>
                  <a:schemeClr val="bg1"/>
                </a:solidFill>
              </a:rPr>
              <a:t>Illustrate with pictures about the causes of Air Pollution and how that can be controlled.</a:t>
            </a:r>
          </a:p>
          <a:p>
            <a:endParaRPr lang="en-US" sz="2800" b="1" dirty="0">
              <a:solidFill>
                <a:schemeClr val="bg1"/>
              </a:solidFill>
            </a:endParaRPr>
          </a:p>
          <a:p>
            <a:r>
              <a:rPr lang="en-US" sz="2800" b="1" dirty="0">
                <a:solidFill>
                  <a:schemeClr val="bg1"/>
                </a:solidFill>
              </a:rPr>
              <a:t>Make a </a:t>
            </a:r>
            <a:r>
              <a:rPr lang="en-US" sz="2800" b="1" dirty="0">
                <a:solidFill>
                  <a:srgbClr val="FFFF00"/>
                </a:solidFill>
              </a:rPr>
              <a:t>Pollution Checker </a:t>
            </a:r>
            <a:r>
              <a:rPr lang="en-US" sz="2800" b="1" dirty="0">
                <a:solidFill>
                  <a:schemeClr val="bg1"/>
                </a:solidFill>
              </a:rPr>
              <a:t>with paper plate, Vaseline and thread to check the quality of air that surrounds your house.</a:t>
            </a:r>
            <a:endParaRPr lang="en-IN" sz="2800" b="1" dirty="0">
              <a:solidFill>
                <a:schemeClr val="bg1"/>
              </a:solidFill>
            </a:endParaRPr>
          </a:p>
        </p:txBody>
      </p:sp>
      <p:pic>
        <p:nvPicPr>
          <p:cNvPr id="8" name="Picture 7">
            <a:extLst>
              <a:ext uri="{FF2B5EF4-FFF2-40B4-BE49-F238E27FC236}">
                <a16:creationId xmlns:a16="http://schemas.microsoft.com/office/drawing/2014/main" xmlns="" id="{3EC8ABB3-9763-E6BE-25CC-3B7C8499454B}"/>
              </a:ext>
            </a:extLst>
          </p:cNvPr>
          <p:cNvPicPr>
            <a:picLocks noChangeAspect="1"/>
          </p:cNvPicPr>
          <p:nvPr/>
        </p:nvPicPr>
        <p:blipFill>
          <a:blip r:embed="rId2" cstate="print">
            <a:extLst>
              <a:ext uri="{28A0092B-C50C-407E-A947-70E740481C1C}">
                <a14:useLocalDpi xmlns:a14="http://schemas.microsoft.com/office/drawing/2010/main" xmlns="" val="0"/>
              </a:ext>
            </a:extLst>
          </a:blip>
          <a:srcRect r="3017"/>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xmlns="" id="{EC901F1F-A380-41B6-9F35-A75B23B9C76A}"/>
              </a:ext>
            </a:extLst>
          </p:cNvPr>
          <p:cNvSpPr txBox="1"/>
          <p:nvPr/>
        </p:nvSpPr>
        <p:spPr>
          <a:xfrm>
            <a:off x="538997" y="2224868"/>
            <a:ext cx="8686800" cy="2308324"/>
          </a:xfrm>
          <a:prstGeom prst="rect">
            <a:avLst/>
          </a:prstGeom>
          <a:noFill/>
        </p:spPr>
        <p:txBody>
          <a:bodyPr wrap="square">
            <a:spAutoFit/>
          </a:bodyPr>
          <a:lstStyle/>
          <a:p>
            <a:r>
              <a:rPr lang="en-IN" sz="2400" b="1" dirty="0" smtClean="0">
                <a:solidFill>
                  <a:srgbClr val="7030A0"/>
                </a:solidFill>
              </a:rPr>
              <a:t>Innovating </a:t>
            </a:r>
            <a:r>
              <a:rPr lang="en-IN" sz="2400" b="1" dirty="0">
                <a:solidFill>
                  <a:srgbClr val="7030A0"/>
                </a:solidFill>
              </a:rPr>
              <a:t>with Geometrical shapes is so much fun</a:t>
            </a:r>
            <a:r>
              <a:rPr lang="en-IN" sz="2400" b="1" dirty="0" smtClean="0">
                <a:solidFill>
                  <a:srgbClr val="7030A0"/>
                </a:solidFill>
              </a:rPr>
              <a:t>. Prepare some healthy snacks by using cucumbers, carrots, tomatoes, onions, spinach etc in different shapes like triangles, circles, rectangle and square. Click the picture of the dish you have made and write its ingredients also.</a:t>
            </a:r>
          </a:p>
          <a:p>
            <a:r>
              <a:rPr lang="en-IN" sz="2400" b="1" dirty="0" smtClean="0">
                <a:solidFill>
                  <a:srgbClr val="7030A0"/>
                </a:solidFill>
              </a:rPr>
              <a:t> </a:t>
            </a:r>
            <a:endParaRPr lang="en-IN" sz="2400" b="1" dirty="0">
              <a:solidFill>
                <a:srgbClr val="7030A0"/>
              </a:solidFill>
            </a:endParaRPr>
          </a:p>
        </p:txBody>
      </p:sp>
      <p:pic>
        <p:nvPicPr>
          <p:cNvPr id="11" name="Picture 10" descr="WhatsApp Image 2023-05-13 at 10.32.16 AM.jpeg"/>
          <p:cNvPicPr>
            <a:picLocks noChangeAspect="1"/>
          </p:cNvPicPr>
          <p:nvPr/>
        </p:nvPicPr>
        <p:blipFill>
          <a:blip r:embed="rId3" cstate="print"/>
          <a:srcRect t="16045" b="41469"/>
          <a:stretch>
            <a:fillRect/>
          </a:stretch>
        </p:blipFill>
        <p:spPr>
          <a:xfrm>
            <a:off x="1100380" y="4572000"/>
            <a:ext cx="2278250" cy="2286000"/>
          </a:xfrm>
          <a:prstGeom prst="rect">
            <a:avLst/>
          </a:prstGeom>
          <a:ln w="88900" cap="sq" cmpd="thickThin">
            <a:solidFill>
              <a:srgbClr val="000000"/>
            </a:solidFill>
            <a:prstDash val="solid"/>
            <a:miter lim="800000"/>
          </a:ln>
          <a:effectLst>
            <a:innerShdw blurRad="76200">
              <a:srgbClr val="000000"/>
            </a:innerShdw>
          </a:effectLst>
        </p:spPr>
      </p:pic>
      <p:pic>
        <p:nvPicPr>
          <p:cNvPr id="12" name="Picture 11" descr="WhatsApp Image 2023-05-13 at 10.33.42 AM.jpeg"/>
          <p:cNvPicPr>
            <a:picLocks noChangeAspect="1"/>
          </p:cNvPicPr>
          <p:nvPr/>
        </p:nvPicPr>
        <p:blipFill>
          <a:blip r:embed="rId4" cstate="print"/>
          <a:srcRect t="35028" b="30396"/>
          <a:stretch>
            <a:fillRect/>
          </a:stretch>
        </p:blipFill>
        <p:spPr>
          <a:xfrm>
            <a:off x="3533615" y="4618494"/>
            <a:ext cx="2789694" cy="2239505"/>
          </a:xfrm>
          <a:prstGeom prst="rect">
            <a:avLst/>
          </a:prstGeom>
          <a:ln w="88900" cap="sq" cmpd="thickThin">
            <a:solidFill>
              <a:srgbClr val="000000"/>
            </a:solidFill>
            <a:prstDash val="solid"/>
            <a:miter lim="800000"/>
          </a:ln>
          <a:effectLst>
            <a:innerShdw blurRad="76200">
              <a:srgbClr val="000000"/>
            </a:innerShdw>
          </a:effectLst>
        </p:spPr>
      </p:pic>
      <p:pic>
        <p:nvPicPr>
          <p:cNvPr id="13" name="Picture 12" descr="WhatsApp Image 2023-05-13 at 10.32.17 AM (1).jpeg"/>
          <p:cNvPicPr>
            <a:picLocks noChangeAspect="1"/>
          </p:cNvPicPr>
          <p:nvPr/>
        </p:nvPicPr>
        <p:blipFill>
          <a:blip r:embed="rId5" cstate="print"/>
          <a:srcRect t="16271" b="49605"/>
          <a:stretch>
            <a:fillRect/>
          </a:stretch>
        </p:blipFill>
        <p:spPr>
          <a:xfrm>
            <a:off x="6559161" y="4602996"/>
            <a:ext cx="2367863" cy="2255003"/>
          </a:xfrm>
          <a:prstGeom prst="rect">
            <a:avLst/>
          </a:prstGeom>
          <a:ln w="88900" cap="sq" cmpd="thickThin">
            <a:solidFill>
              <a:srgbClr val="000000"/>
            </a:solidFill>
            <a:prstDash val="solid"/>
            <a:miter lim="800000"/>
          </a:ln>
          <a:effectLst>
            <a:innerShdw blurRad="76200">
              <a:srgbClr val="000000"/>
            </a:innerShdw>
          </a:effectLst>
        </p:spPr>
      </p:pic>
      <p:sp>
        <p:nvSpPr>
          <p:cNvPr id="9" name="TextBox 8">
            <a:extLst>
              <a:ext uri="{FF2B5EF4-FFF2-40B4-BE49-F238E27FC236}">
                <a16:creationId xmlns:a16="http://schemas.microsoft.com/office/drawing/2014/main" xmlns="" id="{897076B6-1E3E-AC34-310F-F9C1050F88A0}"/>
              </a:ext>
            </a:extLst>
          </p:cNvPr>
          <p:cNvSpPr txBox="1"/>
          <p:nvPr/>
        </p:nvSpPr>
        <p:spPr>
          <a:xfrm>
            <a:off x="3789335" y="1550970"/>
            <a:ext cx="2743201" cy="1077218"/>
          </a:xfrm>
          <a:prstGeom prst="rect">
            <a:avLst/>
          </a:prstGeom>
          <a:noFill/>
        </p:spPr>
        <p:txBody>
          <a:bodyPr wrap="square" rtlCol="0">
            <a:spAutoFit/>
          </a:bodyPr>
          <a:lstStyle/>
          <a:p>
            <a:r>
              <a:rPr lang="en-IN" sz="3200" b="1" dirty="0" smtClean="0">
                <a:solidFill>
                  <a:srgbClr val="002060"/>
                </a:solidFill>
              </a:rPr>
              <a:t>MATHS</a:t>
            </a:r>
          </a:p>
          <a:p>
            <a:endParaRPr lang="en-IN" sz="3200" b="1" dirty="0">
              <a:solidFill>
                <a:srgbClr val="002060"/>
              </a:solidFill>
            </a:endParaRPr>
          </a:p>
        </p:txBody>
      </p:sp>
    </p:spTree>
    <p:extLst>
      <p:ext uri="{BB962C8B-B14F-4D97-AF65-F5344CB8AC3E}">
        <p14:creationId xmlns:p14="http://schemas.microsoft.com/office/powerpoint/2010/main" xmlns="" val="33780806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749</TotalTime>
  <Words>922</Words>
  <Application>Microsoft Office PowerPoint</Application>
  <PresentationFormat>Custom</PresentationFormat>
  <Paragraphs>90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tanish yadav</dc:creator>
  <cp:lastModifiedBy>user</cp:lastModifiedBy>
  <cp:revision>74</cp:revision>
  <dcterms:created xsi:type="dcterms:W3CDTF">2022-05-22T15:08:07Z</dcterms:created>
  <dcterms:modified xsi:type="dcterms:W3CDTF">2023-05-26T06:41:08Z</dcterms:modified>
</cp:coreProperties>
</file>